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9" r:id="rId29"/>
    <p:sldId id="285" r:id="rId30"/>
    <p:sldId id="286" r:id="rId31"/>
    <p:sldId id="287" r:id="rId32"/>
    <p:sldId id="288" r:id="rId33"/>
    <p:sldId id="29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0"/>
  <c:chart>
    <c:view3D>
      <c:perspective val="30"/>
    </c:view3D>
    <c:plotArea>
      <c:layout>
        <c:manualLayout>
          <c:layoutTarget val="inner"/>
          <c:xMode val="edge"/>
          <c:yMode val="edge"/>
          <c:x val="0.11236742976572371"/>
          <c:y val="4.3305553764639966E-2"/>
          <c:w val="0.63981238456304068"/>
          <c:h val="0.8412466108979351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46405.5</c:v>
                </c:pt>
                <c:pt idx="1">
                  <c:v>47683.6</c:v>
                </c:pt>
                <c:pt idx="2">
                  <c:v>48712.2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2985.1</c:v>
                </c:pt>
                <c:pt idx="1">
                  <c:v>2485.1</c:v>
                </c:pt>
                <c:pt idx="2">
                  <c:v>2485.1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1"/>
              <c:layout>
                <c:manualLayout>
                  <c:x val="3.7037037037036993E-2"/>
                  <c:y val="-2.8933095519994944E-3"/>
                </c:manualLayout>
              </c:layout>
              <c:showVal val="1"/>
            </c:dLbl>
            <c:dLbl>
              <c:idx val="2"/>
              <c:layout>
                <c:manualLayout>
                  <c:x val="5.092592592592593E-2"/>
                  <c:y val="-2.8933095519994944E-3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40464.9</c:v>
                </c:pt>
                <c:pt idx="1">
                  <c:v>38364.699999999997</c:v>
                </c:pt>
                <c:pt idx="2">
                  <c:v>38692.199999999997</c:v>
                </c:pt>
              </c:numCache>
            </c:numRef>
          </c:val>
        </c:ser>
        <c:dLbls/>
        <c:shape val="box"/>
        <c:axId val="136324224"/>
        <c:axId val="136325760"/>
        <c:axId val="0"/>
      </c:bar3DChart>
      <c:catAx>
        <c:axId val="1363242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6325760"/>
        <c:crosses val="autoZero"/>
        <c:auto val="1"/>
        <c:lblAlgn val="ctr"/>
        <c:lblOffset val="100"/>
      </c:catAx>
      <c:valAx>
        <c:axId val="1363257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6324224"/>
        <c:crosses val="autoZero"/>
        <c:crossBetween val="between"/>
      </c:valAx>
    </c:plotArea>
    <c:legend>
      <c:legendPos val="r"/>
      <c:txPr>
        <a:bodyPr/>
        <a:lstStyle/>
        <a:p>
          <a:pPr>
            <a:defRPr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10"/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Lbls>
            <c:dLbl>
              <c:idx val="0"/>
              <c:layout>
                <c:manualLayout>
                  <c:x val="-4.8991470083570967E-3"/>
                  <c:y val="-4.311249367354246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4198.7</c:v>
                </c:pt>
                <c:pt idx="1">
                  <c:v>36266.199999999997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dLbls>
            <c:dLbl>
              <c:idx val="0"/>
              <c:layout>
                <c:manualLayout>
                  <c:x val="1.9596588033428387E-2"/>
                  <c:y val="-1.1757952820057031E-2"/>
                </c:manualLayout>
              </c:layout>
              <c:showVal val="1"/>
            </c:dLbl>
            <c:dLbl>
              <c:idx val="1"/>
              <c:layout>
                <c:manualLayout>
                  <c:x val="3.2660980055713981E-2"/>
                  <c:y val="-3.1354540853485345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4198.7</c:v>
                </c:pt>
                <c:pt idx="1">
                  <c:v>34166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dLbls>
            <c:dLbl>
              <c:idx val="0"/>
              <c:layout>
                <c:manualLayout>
                  <c:x val="6.2055862105856549E-2"/>
                  <c:y val="-2.7435223246799749E-2"/>
                </c:manualLayout>
              </c:layout>
              <c:showVal val="1"/>
            </c:dLbl>
            <c:dLbl>
              <c:idx val="1"/>
              <c:layout>
                <c:manualLayout>
                  <c:x val="8.3285499142070674E-2"/>
                  <c:y val="-2.351590564011407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4198.7</c:v>
                </c:pt>
                <c:pt idx="1">
                  <c:v>34493.5</c:v>
                </c:pt>
              </c:numCache>
            </c:numRef>
          </c:val>
        </c:ser>
        <c:dLbls/>
        <c:shape val="box"/>
        <c:axId val="215049728"/>
        <c:axId val="215051264"/>
        <c:axId val="0"/>
      </c:bar3DChart>
      <c:catAx>
        <c:axId val="2150497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15051264"/>
        <c:crosses val="autoZero"/>
        <c:auto val="1"/>
        <c:lblAlgn val="ctr"/>
        <c:lblOffset val="100"/>
      </c:catAx>
      <c:valAx>
        <c:axId val="21505126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5049728"/>
        <c:crosses val="autoZero"/>
        <c:crossBetween val="between"/>
      </c:valAx>
    </c:plotArea>
    <c:legend>
      <c:legendPos val="r"/>
      <c:txPr>
        <a:bodyPr/>
        <a:lstStyle/>
        <a:p>
          <a:pPr>
            <a:defRPr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2F7E73-7D5C-45A2-8079-C864EAFB5913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2111F399-DD8F-4918-B771-6E6F9181FE11}" type="pres">
      <dgm:prSet presAssocID="{D42F7E73-7D5C-45A2-8079-C864EAFB5913}" presName="linearFlow" presStyleCnt="0">
        <dgm:presLayoutVars>
          <dgm:dir/>
          <dgm:resizeHandles val="exact"/>
        </dgm:presLayoutVars>
      </dgm:prSet>
      <dgm:spPr/>
    </dgm:pt>
  </dgm:ptLst>
  <dgm:cxnLst>
    <dgm:cxn modelId="{EBEB2A5A-D957-4257-BDBE-BE08A7F9E39C}" type="presOf" srcId="{D42F7E73-7D5C-45A2-8079-C864EAFB5913}" destId="{2111F399-DD8F-4918-B771-6E6F9181FE11}" srcOrd="0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C2D9CB-40C6-46C8-8936-0A4EB519469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09AAE0-4C04-4A42-BF61-13DB8988ED64}">
      <dgm:prSet phldrT="[Текст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28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EDA7CA-8E08-40A3-82AB-0AB165A89C09}" type="parTrans" cxnId="{B379CFB9-CDC4-4438-B67A-4A14DD3011EE}">
      <dgm:prSet/>
      <dgm:spPr/>
      <dgm:t>
        <a:bodyPr/>
        <a:lstStyle/>
        <a:p>
          <a:endParaRPr lang="ru-RU"/>
        </a:p>
      </dgm:t>
    </dgm:pt>
    <dgm:pt modelId="{CCD5CA69-F1B0-4BD8-9D1B-E64A8C829547}" type="sibTrans" cxnId="{B379CFB9-CDC4-4438-B67A-4A14DD3011EE}">
      <dgm:prSet/>
      <dgm:spPr/>
      <dgm:t>
        <a:bodyPr/>
        <a:lstStyle/>
        <a:p>
          <a:endParaRPr lang="ru-RU"/>
        </a:p>
      </dgm:t>
    </dgm:pt>
    <dgm:pt modelId="{4FAD3072-FF39-4621-BB49-3DED32FBB5D5}">
      <dgm:prSet phldrT="[Текст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11E9D4-A9D8-49DA-B0C2-4F204645C53A}" type="parTrans" cxnId="{639E74BD-7585-462B-99E0-56DBA3A14A4A}">
      <dgm:prSet/>
      <dgm:spPr/>
      <dgm:t>
        <a:bodyPr/>
        <a:lstStyle/>
        <a:p>
          <a:endParaRPr lang="ru-RU"/>
        </a:p>
      </dgm:t>
    </dgm:pt>
    <dgm:pt modelId="{2623EC5B-6419-4655-8D3C-5ACD24C4A9F7}" type="sibTrans" cxnId="{639E74BD-7585-462B-99E0-56DBA3A14A4A}">
      <dgm:prSet/>
      <dgm:spPr/>
      <dgm:t>
        <a:bodyPr/>
        <a:lstStyle/>
        <a:p>
          <a:endParaRPr lang="ru-RU"/>
        </a:p>
      </dgm:t>
    </dgm:pt>
    <dgm:pt modelId="{616C527D-7BF2-4034-A899-A5FD50592B16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/>
            <a:t>Публичные слушания  об исполнении бюджета за год городского поселения «</a:t>
          </a:r>
          <a:r>
            <a:rPr lang="ru-RU" smtClean="0"/>
            <a:t>Город Таруса»</a:t>
          </a:r>
          <a:endParaRPr lang="ru-RU" dirty="0"/>
        </a:p>
      </dgm:t>
    </dgm:pt>
    <dgm:pt modelId="{325E90C3-0760-4173-8A65-7A959E88364B}" type="parTrans" cxnId="{D4E7E968-A676-4D17-960D-23BBBBD13834}">
      <dgm:prSet/>
      <dgm:spPr/>
      <dgm:t>
        <a:bodyPr/>
        <a:lstStyle/>
        <a:p>
          <a:endParaRPr lang="ru-RU"/>
        </a:p>
      </dgm:t>
    </dgm:pt>
    <dgm:pt modelId="{78A06E23-363E-4AD2-A2DA-BA1C16F16290}" type="sibTrans" cxnId="{D4E7E968-A676-4D17-960D-23BBBBD13834}">
      <dgm:prSet/>
      <dgm:spPr/>
      <dgm:t>
        <a:bodyPr/>
        <a:lstStyle/>
        <a:p>
          <a:endParaRPr lang="ru-RU"/>
        </a:p>
      </dgm:t>
    </dgm:pt>
    <dgm:pt modelId="{E21E41EE-5394-454E-95D1-C3E77A1996C5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/>
            <a:t>Публичные слушания по проекту бюджета на очередной финансовый год</a:t>
          </a:r>
          <a:endParaRPr lang="ru-RU" dirty="0"/>
        </a:p>
      </dgm:t>
    </dgm:pt>
    <dgm:pt modelId="{13B87268-D628-435B-BC81-60F6E9C39591}" type="sibTrans" cxnId="{F25F23FB-302A-4413-9962-E8633C2245B1}">
      <dgm:prSet/>
      <dgm:spPr/>
      <dgm:t>
        <a:bodyPr/>
        <a:lstStyle/>
        <a:p>
          <a:endParaRPr lang="ru-RU"/>
        </a:p>
      </dgm:t>
    </dgm:pt>
    <dgm:pt modelId="{C648A948-2B1E-4B12-8E30-AEF847EE3C23}" type="parTrans" cxnId="{F25F23FB-302A-4413-9962-E8633C2245B1}">
      <dgm:prSet/>
      <dgm:spPr/>
      <dgm:t>
        <a:bodyPr/>
        <a:lstStyle/>
        <a:p>
          <a:endParaRPr lang="ru-RU"/>
        </a:p>
      </dgm:t>
    </dgm:pt>
    <dgm:pt modelId="{90730F4E-1EFB-4A7E-867C-DA87023D1307}" type="pres">
      <dgm:prSet presAssocID="{BBC2D9CB-40C6-46C8-8936-0A4EB519469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E18609-363D-4F6E-85AD-1ABBB575DD50}" type="pres">
      <dgm:prSet presAssocID="{A609AAE0-4C04-4A42-BF61-13DB8988ED64}" presName="composite" presStyleCnt="0"/>
      <dgm:spPr/>
    </dgm:pt>
    <dgm:pt modelId="{FAE37158-E996-4C4D-95BF-997254D15373}" type="pres">
      <dgm:prSet presAssocID="{A609AAE0-4C04-4A42-BF61-13DB8988ED64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D72089-85FD-4160-94B6-B2B510A585A6}" type="pres">
      <dgm:prSet presAssocID="{A609AAE0-4C04-4A42-BF61-13DB8988ED64}" presName="descendantText" presStyleLbl="alignAcc1" presStyleIdx="0" presStyleCnt="2" custLinFactNeighborX="357" custLinFactNeighborY="-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CACD4-8576-4551-801D-E6FC954B1D89}" type="pres">
      <dgm:prSet presAssocID="{CCD5CA69-F1B0-4BD8-9D1B-E64A8C829547}" presName="sp" presStyleCnt="0"/>
      <dgm:spPr/>
    </dgm:pt>
    <dgm:pt modelId="{ED47F6B7-09D4-4EE6-B2C8-8F6B0A933A4F}" type="pres">
      <dgm:prSet presAssocID="{4FAD3072-FF39-4621-BB49-3DED32FBB5D5}" presName="composite" presStyleCnt="0"/>
      <dgm:spPr/>
    </dgm:pt>
    <dgm:pt modelId="{98E2432D-06D8-45DB-92B7-3B3C3EAE0B55}" type="pres">
      <dgm:prSet presAssocID="{4FAD3072-FF39-4621-BB49-3DED32FBB5D5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FBB06E-AA7A-4811-960D-3B7835D44B06}" type="pres">
      <dgm:prSet presAssocID="{4FAD3072-FF39-4621-BB49-3DED32FBB5D5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E7E968-A676-4D17-960D-23BBBBD13834}" srcId="{4FAD3072-FF39-4621-BB49-3DED32FBB5D5}" destId="{616C527D-7BF2-4034-A899-A5FD50592B16}" srcOrd="0" destOrd="0" parTransId="{325E90C3-0760-4173-8A65-7A959E88364B}" sibTransId="{78A06E23-363E-4AD2-A2DA-BA1C16F16290}"/>
    <dgm:cxn modelId="{6507A593-E3E0-4D7E-B3F4-599011E3BD56}" type="presOf" srcId="{BBC2D9CB-40C6-46C8-8936-0A4EB5194691}" destId="{90730F4E-1EFB-4A7E-867C-DA87023D1307}" srcOrd="0" destOrd="0" presId="urn:microsoft.com/office/officeart/2005/8/layout/chevron2"/>
    <dgm:cxn modelId="{72517A41-E5AB-44D1-B659-56F270FC951A}" type="presOf" srcId="{616C527D-7BF2-4034-A899-A5FD50592B16}" destId="{BFFBB06E-AA7A-4811-960D-3B7835D44B06}" srcOrd="0" destOrd="0" presId="urn:microsoft.com/office/officeart/2005/8/layout/chevron2"/>
    <dgm:cxn modelId="{639E74BD-7585-462B-99E0-56DBA3A14A4A}" srcId="{BBC2D9CB-40C6-46C8-8936-0A4EB5194691}" destId="{4FAD3072-FF39-4621-BB49-3DED32FBB5D5}" srcOrd="1" destOrd="0" parTransId="{C811E9D4-A9D8-49DA-B0C2-4F204645C53A}" sibTransId="{2623EC5B-6419-4655-8D3C-5ACD24C4A9F7}"/>
    <dgm:cxn modelId="{B379CFB9-CDC4-4438-B67A-4A14DD3011EE}" srcId="{BBC2D9CB-40C6-46C8-8936-0A4EB5194691}" destId="{A609AAE0-4C04-4A42-BF61-13DB8988ED64}" srcOrd="0" destOrd="0" parTransId="{07EDA7CA-8E08-40A3-82AB-0AB165A89C09}" sibTransId="{CCD5CA69-F1B0-4BD8-9D1B-E64A8C829547}"/>
    <dgm:cxn modelId="{F25F23FB-302A-4413-9962-E8633C2245B1}" srcId="{A609AAE0-4C04-4A42-BF61-13DB8988ED64}" destId="{E21E41EE-5394-454E-95D1-C3E77A1996C5}" srcOrd="0" destOrd="0" parTransId="{C648A948-2B1E-4B12-8E30-AEF847EE3C23}" sibTransId="{13B87268-D628-435B-BC81-60F6E9C39591}"/>
    <dgm:cxn modelId="{A0EC2AA3-43E2-4E32-B60C-516C00E51114}" type="presOf" srcId="{4FAD3072-FF39-4621-BB49-3DED32FBB5D5}" destId="{98E2432D-06D8-45DB-92B7-3B3C3EAE0B55}" srcOrd="0" destOrd="0" presId="urn:microsoft.com/office/officeart/2005/8/layout/chevron2"/>
    <dgm:cxn modelId="{4DDCC3B5-4924-4C93-A744-52F32A9E585A}" type="presOf" srcId="{A609AAE0-4C04-4A42-BF61-13DB8988ED64}" destId="{FAE37158-E996-4C4D-95BF-997254D15373}" srcOrd="0" destOrd="0" presId="urn:microsoft.com/office/officeart/2005/8/layout/chevron2"/>
    <dgm:cxn modelId="{BCFD69C2-A89E-44D8-92BF-464660031DAE}" type="presOf" srcId="{E21E41EE-5394-454E-95D1-C3E77A1996C5}" destId="{3AD72089-85FD-4160-94B6-B2B510A585A6}" srcOrd="0" destOrd="0" presId="urn:microsoft.com/office/officeart/2005/8/layout/chevron2"/>
    <dgm:cxn modelId="{A7856265-4CFC-4928-BD16-15C739254A20}" type="presParOf" srcId="{90730F4E-1EFB-4A7E-867C-DA87023D1307}" destId="{BCE18609-363D-4F6E-85AD-1ABBB575DD50}" srcOrd="0" destOrd="0" presId="urn:microsoft.com/office/officeart/2005/8/layout/chevron2"/>
    <dgm:cxn modelId="{C06B6535-28D0-4A52-922F-2D386CB85DBC}" type="presParOf" srcId="{BCE18609-363D-4F6E-85AD-1ABBB575DD50}" destId="{FAE37158-E996-4C4D-95BF-997254D15373}" srcOrd="0" destOrd="0" presId="urn:microsoft.com/office/officeart/2005/8/layout/chevron2"/>
    <dgm:cxn modelId="{D20C9F34-5288-42BE-9F2C-334E11F53B5F}" type="presParOf" srcId="{BCE18609-363D-4F6E-85AD-1ABBB575DD50}" destId="{3AD72089-85FD-4160-94B6-B2B510A585A6}" srcOrd="1" destOrd="0" presId="urn:microsoft.com/office/officeart/2005/8/layout/chevron2"/>
    <dgm:cxn modelId="{A25BA68C-A01E-4581-ABD8-37F43FFDCC3F}" type="presParOf" srcId="{90730F4E-1EFB-4A7E-867C-DA87023D1307}" destId="{D52CACD4-8576-4551-801D-E6FC954B1D89}" srcOrd="1" destOrd="0" presId="urn:microsoft.com/office/officeart/2005/8/layout/chevron2"/>
    <dgm:cxn modelId="{0A877650-DF78-4137-B03F-68F7C15FB471}" type="presParOf" srcId="{90730F4E-1EFB-4A7E-867C-DA87023D1307}" destId="{ED47F6B7-09D4-4EE6-B2C8-8F6B0A933A4F}" srcOrd="2" destOrd="0" presId="urn:microsoft.com/office/officeart/2005/8/layout/chevron2"/>
    <dgm:cxn modelId="{A6879590-D883-4FF9-8099-7968AB2ACB86}" type="presParOf" srcId="{ED47F6B7-09D4-4EE6-B2C8-8F6B0A933A4F}" destId="{98E2432D-06D8-45DB-92B7-3B3C3EAE0B55}" srcOrd="0" destOrd="0" presId="urn:microsoft.com/office/officeart/2005/8/layout/chevron2"/>
    <dgm:cxn modelId="{88D4A7AE-FFCF-47C5-A5B8-A97C374AC3D2}" type="presParOf" srcId="{ED47F6B7-09D4-4EE6-B2C8-8F6B0A933A4F}" destId="{BFFBB06E-AA7A-4811-960D-3B7835D44B0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E37158-E996-4C4D-95BF-997254D15373}">
      <dsp:nvSpPr>
        <dsp:cNvPr id="0" name=""/>
        <dsp:cNvSpPr/>
      </dsp:nvSpPr>
      <dsp:spPr>
        <a:xfrm rot="5400000">
          <a:off x="-222068" y="222591"/>
          <a:ext cx="1480453" cy="1036317"/>
        </a:xfrm>
        <a:prstGeom prst="chevron">
          <a:avLst/>
        </a:prstGeom>
        <a:gradFill rotWithShape="1">
          <a:gsLst>
            <a:gs pos="0">
              <a:schemeClr val="accent5">
                <a:tint val="98000"/>
                <a:shade val="25000"/>
                <a:satMod val="250000"/>
              </a:schemeClr>
            </a:gs>
            <a:gs pos="68000">
              <a:schemeClr val="accent5">
                <a:tint val="86000"/>
                <a:satMod val="115000"/>
              </a:schemeClr>
            </a:gs>
            <a:gs pos="100000">
              <a:schemeClr val="accent5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28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222068" y="222591"/>
        <a:ext cx="1480453" cy="1036317"/>
      </dsp:txXfrm>
    </dsp:sp>
    <dsp:sp modelId="{3AD72089-85FD-4160-94B6-B2B510A585A6}">
      <dsp:nvSpPr>
        <dsp:cNvPr id="0" name=""/>
        <dsp:cNvSpPr/>
      </dsp:nvSpPr>
      <dsp:spPr>
        <a:xfrm rot="5400000">
          <a:off x="2449279" y="-1412961"/>
          <a:ext cx="962294" cy="3788218"/>
        </a:xfrm>
        <a:prstGeom prst="round2SameRect">
          <a:avLst/>
        </a:prstGeom>
        <a:gradFill rotWithShape="1">
          <a:gsLst>
            <a:gs pos="0">
              <a:schemeClr val="accent4">
                <a:tint val="98000"/>
                <a:shade val="25000"/>
                <a:satMod val="250000"/>
              </a:schemeClr>
            </a:gs>
            <a:gs pos="68000">
              <a:schemeClr val="accent4">
                <a:tint val="86000"/>
                <a:satMod val="115000"/>
              </a:schemeClr>
            </a:gs>
            <a:gs pos="100000">
              <a:schemeClr val="accent4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Публичные слушания по проекту бюджета на очередной финансовый год</a:t>
          </a:r>
          <a:endParaRPr lang="ru-RU" sz="1500" kern="1200" dirty="0"/>
        </a:p>
      </dsp:txBody>
      <dsp:txXfrm rot="5400000">
        <a:off x="2449279" y="-1412961"/>
        <a:ext cx="962294" cy="3788218"/>
      </dsp:txXfrm>
    </dsp:sp>
    <dsp:sp modelId="{98E2432D-06D8-45DB-92B7-3B3C3EAE0B55}">
      <dsp:nvSpPr>
        <dsp:cNvPr id="0" name=""/>
        <dsp:cNvSpPr/>
      </dsp:nvSpPr>
      <dsp:spPr>
        <a:xfrm rot="5400000">
          <a:off x="-222068" y="1405386"/>
          <a:ext cx="1480453" cy="1036317"/>
        </a:xfrm>
        <a:prstGeom prst="chevron">
          <a:avLst/>
        </a:prstGeom>
        <a:gradFill rotWithShape="1">
          <a:gsLst>
            <a:gs pos="0">
              <a:schemeClr val="accent5">
                <a:tint val="98000"/>
                <a:shade val="25000"/>
                <a:satMod val="250000"/>
              </a:schemeClr>
            </a:gs>
            <a:gs pos="68000">
              <a:schemeClr val="accent5">
                <a:tint val="86000"/>
                <a:satMod val="115000"/>
              </a:schemeClr>
            </a:gs>
            <a:gs pos="100000">
              <a:schemeClr val="accent5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30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222068" y="1405386"/>
        <a:ext cx="1480453" cy="1036317"/>
      </dsp:txXfrm>
    </dsp:sp>
    <dsp:sp modelId="{BFFBB06E-AA7A-4811-960D-3B7835D44B06}">
      <dsp:nvSpPr>
        <dsp:cNvPr id="0" name=""/>
        <dsp:cNvSpPr/>
      </dsp:nvSpPr>
      <dsp:spPr>
        <a:xfrm rot="5400000">
          <a:off x="2449279" y="-229642"/>
          <a:ext cx="962294" cy="3788218"/>
        </a:xfrm>
        <a:prstGeom prst="round2SameRect">
          <a:avLst/>
        </a:prstGeom>
        <a:gradFill rotWithShape="1">
          <a:gsLst>
            <a:gs pos="0">
              <a:schemeClr val="accent4">
                <a:tint val="98000"/>
                <a:shade val="25000"/>
                <a:satMod val="250000"/>
              </a:schemeClr>
            </a:gs>
            <a:gs pos="68000">
              <a:schemeClr val="accent4">
                <a:tint val="86000"/>
                <a:satMod val="115000"/>
              </a:schemeClr>
            </a:gs>
            <a:gs pos="100000">
              <a:schemeClr val="accent4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Публичные слушания  об исполнении бюджета за год городского поселения «</a:t>
          </a:r>
          <a:r>
            <a:rPr lang="ru-RU" sz="1500" kern="1200" smtClean="0"/>
            <a:t>Город Таруса»</a:t>
          </a:r>
          <a:endParaRPr lang="ru-RU" sz="1500" kern="1200" dirty="0"/>
        </a:p>
      </dsp:txBody>
      <dsp:txXfrm rot="5400000">
        <a:off x="2449279" y="-229642"/>
        <a:ext cx="962294" cy="3788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F4F8-B960-4DDA-97DF-965ADC0C502D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4766-B4A9-4E28-8763-D44901679E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F4F8-B960-4DDA-97DF-965ADC0C502D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4766-B4A9-4E28-8763-D44901679E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F4F8-B960-4DDA-97DF-965ADC0C502D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4766-B4A9-4E28-8763-D44901679E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F4F8-B960-4DDA-97DF-965ADC0C502D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4766-B4A9-4E28-8763-D44901679E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F4F8-B960-4DDA-97DF-965ADC0C502D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4766-B4A9-4E28-8763-D44901679E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F4F8-B960-4DDA-97DF-965ADC0C502D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4766-B4A9-4E28-8763-D44901679E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F4F8-B960-4DDA-97DF-965ADC0C502D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4766-B4A9-4E28-8763-D44901679E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F4F8-B960-4DDA-97DF-965ADC0C502D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4766-B4A9-4E28-8763-D44901679E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F4F8-B960-4DDA-97DF-965ADC0C502D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4766-B4A9-4E28-8763-D44901679E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F4F8-B960-4DDA-97DF-965ADC0C502D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4766-B4A9-4E28-8763-D44901679E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F4F8-B960-4DDA-97DF-965ADC0C502D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E824766-B4A9-4E28-8763-D44901679E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06F4F8-B960-4DDA-97DF-965ADC0C502D}" type="datetimeFigureOut">
              <a:rPr lang="ru-RU" smtClean="0"/>
              <a:pPr/>
              <a:t>16.05.2022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824766-B4A9-4E28-8763-D44901679EC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052736"/>
            <a:ext cx="8287072" cy="10081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060848"/>
            <a:ext cx="7999040" cy="151216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«Город Таруса»  на 2021 год и на плановый период 2022 и 2023 годов</a:t>
            </a:r>
          </a:p>
          <a:p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Городской Думы № 24 </a:t>
            </a:r>
          </a:p>
          <a:p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«18» декабря 2020 г.    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C:\Users\User\Desktop\прогулки по Тарусе\цветной логотип на прозрачном фон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3753" y="0"/>
            <a:ext cx="2810247" cy="120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Фото 2019\фото Бакланова Л.В\image (46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915" y="3573016"/>
            <a:ext cx="882125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7984" y="6093296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Таруса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251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348" y="116632"/>
            <a:ext cx="6217148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прогноза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социально-экономического развития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0587972"/>
              </p:ext>
            </p:extLst>
          </p:nvPr>
        </p:nvGraphicFramePr>
        <p:xfrm>
          <a:off x="251519" y="1988841"/>
          <a:ext cx="8640959" cy="45365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11307"/>
                <a:gridCol w="871975"/>
                <a:gridCol w="902612"/>
                <a:gridCol w="834268"/>
                <a:gridCol w="928536"/>
                <a:gridCol w="834268"/>
                <a:gridCol w="857993"/>
              </a:tblGrid>
              <a:tr h="3749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</a:tr>
              <a:tr h="358227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Основные  экономические  показатели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4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Объем отгруженной  промышленной продукции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Тыс.руб.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178 504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264 283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301 687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338 815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391 933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</a:tr>
              <a:tr h="1874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Рост 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</a:tr>
              <a:tr h="1874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Строительство ( объем работ)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Тыс.руб.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764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76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104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</a:tr>
              <a:tr h="1874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Рост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220,3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</a:tr>
              <a:tr h="1874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Инвестиции в основной капитал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Тыс.руб.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253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229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208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045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217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714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243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514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256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314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</a:tr>
              <a:tr h="2494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Рост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130,1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105,6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</a:tr>
              <a:tr h="187483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Финансы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4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Прибыль прибыльных организаций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Млн.руб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105,0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115,2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126,3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145,4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</a:tr>
              <a:tr h="374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Фонд оплаты труда,  всего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Тыс.руб.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936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513,1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884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592,8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902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236,9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943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737,7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029 872,7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</a:tr>
              <a:tr h="3666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Средняя заработная плата одного </a:t>
                      </a:r>
                      <a:r>
                        <a:rPr lang="ru-RU" sz="1200" dirty="0" err="1">
                          <a:effectLst/>
                        </a:rPr>
                        <a:t>работн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Руб.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214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765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403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588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244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</a:tr>
              <a:tr h="187483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Трудовые  ресурсы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4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Численность населения на конец года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Чел.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9181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9190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9200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9230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9260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</a:tr>
              <a:tr h="1874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том числе дети до 18 лет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Чел.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</a:tr>
              <a:tr h="374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Численность работающих в экономике в среднегодовом исчислении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Чел.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</a:tr>
              <a:tr h="374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Остаточная стоимость основных фондов кр. и ср.предприятий( на конец года) 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Млн.руб.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144,3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142,9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141,4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77772" y="1406386"/>
            <a:ext cx="731470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ПРОГНОЗ ОСНОВНЫХ ПОКАЗАТЕЛЕЙ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социально-экономического развития ГП «Город Таруса» на 2019-2021годы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9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895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44624"/>
            <a:ext cx="6264696" cy="1440160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</a:t>
            </a:r>
            <a:br>
              <a:rPr lang="ru-RU" sz="32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основывается на:</a:t>
            </a:r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 flipV="1">
            <a:off x="2987824" y="2315964"/>
            <a:ext cx="1296144" cy="536972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3568" y="4941168"/>
            <a:ext cx="7848872" cy="14401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5577" y="5085185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муниципального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городское поселение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Таруса»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2021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сформирован в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программном формате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01.01.2021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в районе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реализуется 9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программ.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9332" y="2087365"/>
            <a:ext cx="2063772" cy="258056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Бюджетном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послании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249332" y="1831391"/>
            <a:ext cx="2063772" cy="457200"/>
          </a:xfrm>
          <a:prstGeom prst="round2Same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61095" y="2088040"/>
            <a:ext cx="2063772" cy="25798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Прогнозе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экономического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>
            <a:off x="2461095" y="1831391"/>
            <a:ext cx="2063772" cy="457200"/>
          </a:xfrm>
          <a:prstGeom prst="round2Same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44008" y="2088040"/>
            <a:ext cx="2063772" cy="25798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направлениях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и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налоговой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>
            <a:off x="4644008" y="1858765"/>
            <a:ext cx="2063772" cy="457200"/>
          </a:xfrm>
          <a:prstGeom prst="round2Same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72537" y="2132856"/>
            <a:ext cx="2063772" cy="253507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программах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6872537" y="1858765"/>
            <a:ext cx="2063772" cy="457200"/>
          </a:xfrm>
          <a:prstGeom prst="round2Same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631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348" y="116632"/>
            <a:ext cx="6217148" cy="122413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</a:t>
            </a:r>
            <a:endParaRPr lang="ru-RU" sz="36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622436"/>
            <a:ext cx="8362128" cy="5118932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Решения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Думы «О бюджете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Таруса»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годов» подготовлен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требованиями федерального и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бюджетного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налогового законодательства.</a:t>
            </a:r>
          </a:p>
          <a:p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бюджетных проектировок осуществлялось в соответствии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основными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направлениями бюджетной и налоговой политики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«Город Таруса» на 2021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и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основано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Прогнозе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социально-экономического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«Город Таруса»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и 2023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годов.</a:t>
            </a:r>
          </a:p>
          <a:p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</a:t>
            </a:r>
          </a:p>
          <a:p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2021-2023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направлен на</a:t>
            </a:r>
          </a:p>
          <a:p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необходимых условий для решения </a:t>
            </a:r>
            <a:endParaRPr 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поставленных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 по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сохранению </a:t>
            </a:r>
          </a:p>
          <a:p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устойчивости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системы </a:t>
            </a:r>
            <a:endParaRPr 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 «Город Таруса»  и безусловного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</a:t>
            </a:r>
            <a:endParaRPr 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принятых расходных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обязательств,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повышению</a:t>
            </a:r>
          </a:p>
          <a:p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и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результативности</a:t>
            </a:r>
          </a:p>
          <a:p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бюджетных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расходов.</a:t>
            </a:r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бюджет 2019\картинки бюдж\4-16-1024x6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61048"/>
            <a:ext cx="4119580" cy="256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2751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348" y="188640"/>
            <a:ext cx="6145140" cy="1008112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политики</a:t>
            </a:r>
            <a:endParaRPr lang="ru-RU" sz="36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556792"/>
            <a:ext cx="8712968" cy="51125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ертикальный свиток 5"/>
          <p:cNvSpPr/>
          <p:nvPr/>
        </p:nvSpPr>
        <p:spPr>
          <a:xfrm>
            <a:off x="2339752" y="1419956"/>
            <a:ext cx="6673478" cy="792088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сбалансированности и финансовой устойчивости бюджетной</a:t>
            </a:r>
          </a:p>
          <a:p>
            <a:pPr algn="ctr"/>
            <a:r>
              <a:rPr lang="ru-RU" sz="1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муниципального района при безусловном исполнении всех принятых на</a:t>
            </a:r>
          </a:p>
          <a:p>
            <a:pPr algn="ctr"/>
            <a:r>
              <a:rPr lang="ru-RU" sz="1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себя обязательств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179512" y="2360234"/>
            <a:ext cx="6840760" cy="636718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«увязки» бюджетных расходов с конкретными</a:t>
            </a:r>
          </a:p>
          <a:p>
            <a:pPr algn="ctr"/>
            <a:r>
              <a:rPr lang="ru-RU" sz="1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результатами в рамках муниципальных программ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611560" y="1462441"/>
            <a:ext cx="1511378" cy="897793"/>
          </a:xfrm>
          <a:prstGeom prst="curved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7308304" y="2357131"/>
            <a:ext cx="1512168" cy="783837"/>
          </a:xfrm>
          <a:prstGeom prst="curvedLef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2411760" y="3248980"/>
            <a:ext cx="6408712" cy="648072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работы по привлечению средств из вышестоящих бюджетов</a:t>
            </a:r>
          </a:p>
          <a:p>
            <a:r>
              <a:rPr lang="ru-RU" sz="1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путем участия в областных программах на условиях </a:t>
            </a:r>
            <a:r>
              <a:rPr lang="ru-RU" sz="14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323528" y="4149080"/>
            <a:ext cx="6696744" cy="576064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управление и распоряжение муниципальной собственностью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611560" y="3248980"/>
            <a:ext cx="1511378" cy="806098"/>
          </a:xfrm>
          <a:prstGeom prst="curved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право стрелка 12"/>
          <p:cNvSpPr/>
          <p:nvPr/>
        </p:nvSpPr>
        <p:spPr>
          <a:xfrm>
            <a:off x="7236296" y="4055078"/>
            <a:ext cx="1512168" cy="958098"/>
          </a:xfrm>
          <a:prstGeom prst="curvedLef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ертикальный свиток 13"/>
          <p:cNvSpPr/>
          <p:nvPr/>
        </p:nvSpPr>
        <p:spPr>
          <a:xfrm>
            <a:off x="2411760" y="5085184"/>
            <a:ext cx="6408712" cy="571500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ыгнутая влево стрелка 15"/>
          <p:cNvSpPr/>
          <p:nvPr/>
        </p:nvSpPr>
        <p:spPr>
          <a:xfrm>
            <a:off x="611560" y="4869160"/>
            <a:ext cx="1656184" cy="936104"/>
          </a:xfrm>
          <a:prstGeom prst="curved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11760" y="5202778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открытости и прозрачности управления общественными финансами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705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0"/>
            <a:ext cx="6264696" cy="1340768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24328" y="1268760"/>
            <a:ext cx="432048" cy="5040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8369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09311944"/>
              </p:ext>
            </p:extLst>
          </p:nvPr>
        </p:nvGraphicFramePr>
        <p:xfrm>
          <a:off x="323528" y="2708920"/>
          <a:ext cx="8717884" cy="37444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79471"/>
                <a:gridCol w="2179471"/>
                <a:gridCol w="2179471"/>
                <a:gridCol w="2179471"/>
              </a:tblGrid>
              <a:tr h="13956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 дефицит)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4879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855,5</a:t>
                      </a:r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533,4</a:t>
                      </a:r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889,6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938,4</a:t>
                      </a:r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430,6</a:t>
                      </a:r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933,0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-3 082,9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-4 897,2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-4 043,4</a:t>
                      </a: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C:\Users\User\Desktop\бюджет 2019\картинки бюдж\d8a7d5d3b4083e81af0c9df05bcdafa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24744"/>
            <a:ext cx="2304256" cy="1728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7158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16632"/>
            <a:ext cx="6120680" cy="158417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городского поселения «Город Таруса»</a:t>
            </a:r>
            <a:endParaRPr lang="ru-RU" sz="36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авильный пятиугольник 4"/>
          <p:cNvSpPr/>
          <p:nvPr/>
        </p:nvSpPr>
        <p:spPr>
          <a:xfrm>
            <a:off x="179512" y="2996952"/>
            <a:ext cx="2520280" cy="3528392"/>
          </a:xfrm>
          <a:prstGeom prst="pentagon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Налог на доходы физических лиц 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Акцизы на дизельное топливо, моторные масла для дизельных и (или) карбюраторных (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инжекторных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двигателей, на прямогонный бензин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Налог, взимаемый в связи с применением упрощённой системы налогообложения 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Налог на имущество физических лиц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Земельный налог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авильный пятиугольник 5"/>
          <p:cNvSpPr/>
          <p:nvPr/>
        </p:nvSpPr>
        <p:spPr>
          <a:xfrm>
            <a:off x="3203848" y="2996952"/>
            <a:ext cx="2592288" cy="3528392"/>
          </a:xfrm>
          <a:prstGeom prst="pentagon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-Доходы от сдачи в аренду имущества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-Доходы, получаемые в виде арендной платы за земельные участки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-Доходы от продажи земельных участков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-Доходы получаемые от продажи материальных и нематериальных активов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-Штрафы, санкции, возмещение ущерба -Платежи, взимаемые организациями поселений за выполнение определенных функций</a:t>
            </a:r>
          </a:p>
        </p:txBody>
      </p:sp>
      <p:sp>
        <p:nvSpPr>
          <p:cNvPr id="7" name="Правильный пятиугольник 6"/>
          <p:cNvSpPr/>
          <p:nvPr/>
        </p:nvSpPr>
        <p:spPr>
          <a:xfrm>
            <a:off x="6372200" y="2996952"/>
            <a:ext cx="2520280" cy="3528392"/>
          </a:xfrm>
          <a:prstGeom prst="pentagon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Дотации, субвенции, субсидии, межбюджетные трансферы из других уровней бюджета, безвозмездные поступления от физических и юридических лиц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2492896"/>
            <a:ext cx="2520280" cy="51462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03848" y="2492896"/>
            <a:ext cx="2736304" cy="51462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57928" y="2492896"/>
            <a:ext cx="2534551" cy="53340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</a:t>
            </a:r>
          </a:p>
        </p:txBody>
      </p:sp>
    </p:spTree>
    <p:extLst>
      <p:ext uri="{BB962C8B-B14F-4D97-AF65-F5344CB8AC3E}">
        <p14:creationId xmlns:p14="http://schemas.microsoft.com/office/powerpoint/2010/main" xmlns="" val="2113764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88640"/>
            <a:ext cx="6264696" cy="14337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бюджета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«Город Таруса» в 2018-2020 годах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7187294"/>
              </p:ext>
            </p:extLst>
          </p:nvPr>
        </p:nvGraphicFramePr>
        <p:xfrm>
          <a:off x="395536" y="1844824"/>
          <a:ext cx="8435280" cy="4806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6242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348" y="116632"/>
            <a:ext cx="6217148" cy="150580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бюджета ГП «Город Таруса» на 2021 – 2023 гг., тыс. </a:t>
            </a:r>
            <a:r>
              <a:rPr lang="ru-RU" sz="3200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endParaRPr lang="ru-RU" sz="32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3861048"/>
            <a:ext cx="8208912" cy="35332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63828565"/>
              </p:ext>
            </p:extLst>
          </p:nvPr>
        </p:nvGraphicFramePr>
        <p:xfrm>
          <a:off x="251520" y="2420888"/>
          <a:ext cx="8712968" cy="4294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242"/>
                <a:gridCol w="2178242"/>
                <a:gridCol w="2178242"/>
                <a:gridCol w="2178242"/>
              </a:tblGrid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405,5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683,6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712,2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852,9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170,0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493,4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товары(работы, услуги), реализуемые на территории РФ (акцизы)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086,3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543,9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851,5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707,7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883,3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061,6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организаций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758,6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086,4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305,7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02311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6192688" cy="1296144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 </a:t>
            </a:r>
            <a:r>
              <a:rPr lang="ru-RU" sz="32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ГП «Город Таруса» на 2021-2023гг.,тыс.руб</a:t>
            </a:r>
            <a:endParaRPr lang="ru-RU" sz="32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916832"/>
            <a:ext cx="8496944" cy="47525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9124747"/>
              </p:ext>
            </p:extLst>
          </p:nvPr>
        </p:nvGraphicFramePr>
        <p:xfrm>
          <a:off x="251520" y="1916832"/>
          <a:ext cx="8568952" cy="3385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238"/>
                <a:gridCol w="2142238"/>
                <a:gridCol w="2142238"/>
                <a:gridCol w="2142238"/>
              </a:tblGrid>
              <a:tr h="82044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7672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905,1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905,1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905,1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2044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3839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45790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348" y="116632"/>
            <a:ext cx="6324652" cy="1656184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от других бюджетов бюджетной системы РФ на </a:t>
            </a:r>
            <a:br>
              <a:rPr lang="ru-RU" sz="28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2021-2023 гг., тыс. </a:t>
            </a:r>
            <a:r>
              <a:rPr lang="ru-RU" sz="2800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endParaRPr lang="ru-RU" sz="28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916832"/>
            <a:ext cx="8856984" cy="23042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515956584"/>
              </p:ext>
            </p:extLst>
          </p:nvPr>
        </p:nvGraphicFramePr>
        <p:xfrm>
          <a:off x="467544" y="1772816"/>
          <a:ext cx="842493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23123296"/>
              </p:ext>
            </p:extLst>
          </p:nvPr>
        </p:nvGraphicFramePr>
        <p:xfrm>
          <a:off x="179512" y="4797152"/>
          <a:ext cx="8832304" cy="1941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8076"/>
                <a:gridCol w="2184412"/>
                <a:gridCol w="2231740"/>
                <a:gridCol w="2208076"/>
              </a:tblGrid>
              <a:tr h="4788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85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поселений на выравнивание бюджетной обеспеченности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198,7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198,7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198,7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885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субъектов РФ и муниципальных образований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266,2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166,0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493,5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62967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348" y="188640"/>
            <a:ext cx="6217148" cy="1008112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Визитная карточка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340768"/>
            <a:ext cx="8064896" cy="100811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1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Разработчиком презентации «Бюджет для граждан» </a:t>
            </a:r>
            <a:r>
              <a:rPr lang="ru-RU" sz="21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финансово- экономический отдел администрации </a:t>
            </a:r>
            <a:r>
              <a:rPr lang="ru-RU" sz="21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21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городское поселение «Город Таруса»</a:t>
            </a:r>
            <a:endParaRPr lang="ru-RU" sz="21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55314" y="2205958"/>
            <a:ext cx="202845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Основные задачи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финансово-экономического отдела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100541" y="2237151"/>
            <a:ext cx="504056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Составление проекта бюджета на финансовый год</a:t>
            </a:r>
            <a:endParaRPr lang="ru-RU" sz="1200" dirty="0"/>
          </a:p>
        </p:txBody>
      </p:sp>
      <p:sp>
        <p:nvSpPr>
          <p:cNvPr id="7" name="Овал 6"/>
          <p:cNvSpPr/>
          <p:nvPr/>
        </p:nvSpPr>
        <p:spPr>
          <a:xfrm>
            <a:off x="3039056" y="2764919"/>
            <a:ext cx="50405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Организация исполнения бюджета</a:t>
            </a:r>
            <a:endParaRPr lang="ru-RU" sz="1200" dirty="0"/>
          </a:p>
        </p:txBody>
      </p:sp>
      <p:sp>
        <p:nvSpPr>
          <p:cNvPr id="8" name="Овал 7"/>
          <p:cNvSpPr/>
          <p:nvPr/>
        </p:nvSpPr>
        <p:spPr>
          <a:xfrm>
            <a:off x="3136545" y="3297140"/>
            <a:ext cx="4968552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Осуществление контроля за исполнением</a:t>
            </a:r>
          </a:p>
          <a:p>
            <a:pPr algn="ctr"/>
            <a:r>
              <a:rPr lang="ru-RU" sz="1200" dirty="0"/>
              <a:t>бюджета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3478349"/>
              </p:ext>
            </p:extLst>
          </p:nvPr>
        </p:nvGraphicFramePr>
        <p:xfrm>
          <a:off x="251520" y="4005066"/>
          <a:ext cx="8712968" cy="199108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75035"/>
                <a:gridCol w="6037933"/>
              </a:tblGrid>
              <a:tr h="33184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отдела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Давыдова Ольга Ивановна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184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249100, Калужская область, г. Таруса, ул. Р. Люксембург, д. 18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184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 (факс)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(48435) 2-57-58 ;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(48435) 2- 51 -73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184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 работы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8-00 до 17-15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184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Перерыв на обед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13-00 до 14-00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184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Выходные дни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Суббота, воскресенье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651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44624"/>
            <a:ext cx="6264696" cy="1656184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8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</a:t>
            </a:r>
            <a:r>
              <a:rPr lang="ru-RU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разделам</a:t>
            </a:r>
            <a:br>
              <a:rPr lang="ru-RU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классификации расходов на </a:t>
            </a:r>
            <a:r>
              <a:rPr lang="ru-RU" sz="28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2021 -2023гг, </a:t>
            </a:r>
            <a:r>
              <a:rPr lang="ru-RU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556792"/>
            <a:ext cx="8928992" cy="518457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Общегосударственные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вопросы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бюджет 2019\картинки бюдж\DuH1xf6WkAA3P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1998713"/>
            <a:ext cx="1160613" cy="87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бюджет 2019\картинки бюдж\111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58" y="3172888"/>
            <a:ext cx="1160613" cy="83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бюджет 2019\картинки бюдж\1536475028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4334000"/>
            <a:ext cx="1211905" cy="86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91418" y="2780930"/>
            <a:ext cx="41166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безопасность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правоохранительная 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1418" y="4005064"/>
            <a:ext cx="40446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1844825"/>
            <a:ext cx="4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C:\Users\User\Desktop\бюджет 2019\картинки бюдж\Dlvi1eIWsAI9uT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5490810"/>
            <a:ext cx="1211905" cy="84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75656" y="5229200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инематография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1994148"/>
              </p:ext>
            </p:extLst>
          </p:nvPr>
        </p:nvGraphicFramePr>
        <p:xfrm>
          <a:off x="3851920" y="1844825"/>
          <a:ext cx="4896543" cy="4486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181"/>
                <a:gridCol w="1632181"/>
                <a:gridCol w="1632181"/>
              </a:tblGrid>
              <a:tr h="41762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643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907,5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833,2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893,2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52866"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882,2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3 320,6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325,6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52866"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586,0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873,7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328,2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36853"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914,3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1 300,0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1 300,0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76069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348" y="44624"/>
            <a:ext cx="6217148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городского поселения по разделам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классификации расходов на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– 2023 </a:t>
            </a:r>
            <a:r>
              <a:rPr lang="ru-RU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User\Desktop\бюджет 2019\картинки бюдж\26de15be306b433634b5cdbc187f3fe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1368152" cy="116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C:\Users\User\Desktop\бюджет 2019\картинки бюдж\a540222e3dec86093c399a0bbd46dd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08774"/>
            <a:ext cx="1368152" cy="135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:\Users\User\Desktop\бюджет 2019\картинки бюдж\90be5c9e60b0ee0f30321f0aadf2457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252" y="5301208"/>
            <a:ext cx="1348419" cy="116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619672" y="2348881"/>
            <a:ext cx="5238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63688" y="3708774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63688" y="5301208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79276182"/>
              </p:ext>
            </p:extLst>
          </p:nvPr>
        </p:nvGraphicFramePr>
        <p:xfrm>
          <a:off x="4355976" y="1988841"/>
          <a:ext cx="4608513" cy="4536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6171"/>
                <a:gridCol w="1536171"/>
                <a:gridCol w="1536171"/>
              </a:tblGrid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085,8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555,4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555,4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84176"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462,6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447,6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430,5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40160"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8052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6372200" cy="86409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endParaRPr lang="ru-RU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512" y="1412776"/>
            <a:ext cx="8785100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kumimoji="0" lang="ru-RU" altLang="ru-RU" sz="2200" b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бщегосударственные расходы</a:t>
            </a:r>
            <a:endParaRPr kumimoji="0" lang="ru-RU" altLang="ru-RU" sz="600" b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Расходы по разделу общегосударственные расходы предусмотрены на 2021 год в размере - 11 </a:t>
            </a:r>
            <a:r>
              <a:rPr lang="ru-RU" alt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907,5</a:t>
            </a: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тыс. руб., на 2022 год – 11 833,2 тыс. руб., на 2023 год – 11 893,2 тыс. руб.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Планируется направить расходы на обеспечение деятельности и содержание  администрации ГП «Город Таруса», на содержание и эффективное использование муниципального имущества , на формирование резервного фонда, на целевую подготовку специалистов бюджетной сферы, на реализацию прочих мероприятий органов местного самоуправления.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074174"/>
              </p:ext>
            </p:extLst>
          </p:nvPr>
        </p:nvGraphicFramePr>
        <p:xfrm>
          <a:off x="457200" y="3181350"/>
          <a:ext cx="8147248" cy="271116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36537"/>
                <a:gridCol w="2036537"/>
                <a:gridCol w="2037087"/>
                <a:gridCol w="2037087"/>
              </a:tblGrid>
              <a:tr h="535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</a:tr>
              <a:tr h="1368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 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Федерации высших исполнительных органов государственной власти субъектов РФ , местных администраций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200" b="1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707,5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2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633,2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693,2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2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Резервный фонд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9527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4762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348" y="44624"/>
            <a:ext cx="6217148" cy="1152128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340768"/>
            <a:ext cx="8712968" cy="525658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25581071"/>
              </p:ext>
            </p:extLst>
          </p:nvPr>
        </p:nvGraphicFramePr>
        <p:xfrm>
          <a:off x="179512" y="1988838"/>
          <a:ext cx="8784976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244"/>
                <a:gridCol w="2196244"/>
                <a:gridCol w="2196244"/>
                <a:gridCol w="2196244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315,4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315,4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315,4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450,6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375,0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450,0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820,0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183,3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562,8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586,0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873,7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328,2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18227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348" y="0"/>
            <a:ext cx="6145140" cy="1124744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412776"/>
            <a:ext cx="8856984" cy="532859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и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правоохранительная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86624283"/>
              </p:ext>
            </p:extLst>
          </p:nvPr>
        </p:nvGraphicFramePr>
        <p:xfrm>
          <a:off x="179512" y="2276872"/>
          <a:ext cx="8712968" cy="21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242"/>
                <a:gridCol w="2178242"/>
                <a:gridCol w="2178242"/>
                <a:gridCol w="2178242"/>
              </a:tblGrid>
              <a:tr h="9392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Подраздел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21005">
                <a:tc>
                  <a:txBody>
                    <a:bodyPr/>
                    <a:lstStyle/>
                    <a:p>
                      <a:r>
                        <a:rPr kumimoji="0"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</a:t>
                      </a:r>
                    </a:p>
                    <a:p>
                      <a:r>
                        <a:rPr kumimoji="0"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техногенного характера, гражданская оборона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882,2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320,6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325,6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29986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348" y="116632"/>
            <a:ext cx="6217148" cy="1080120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622436"/>
            <a:ext cx="8856984" cy="48309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7849607"/>
              </p:ext>
            </p:extLst>
          </p:nvPr>
        </p:nvGraphicFramePr>
        <p:xfrm>
          <a:off x="251520" y="2204865"/>
          <a:ext cx="8640960" cy="4291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160240"/>
                <a:gridCol w="2160240"/>
                <a:gridCol w="2160240"/>
              </a:tblGrid>
              <a:tr h="720079"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92899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252,8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92899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402,1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492,1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492,1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92899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430,9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063,3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063,3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92899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085,8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555,4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555,4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54203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348" y="0"/>
            <a:ext cx="6217148" cy="1340768"/>
          </a:xfrm>
        </p:spPr>
        <p:txBody>
          <a:bodyPr/>
          <a:lstStyle/>
          <a:p>
            <a:r>
              <a:rPr lang="ru-RU" i="1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622436"/>
            <a:ext cx="8928992" cy="504692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разделу социальная политика предусмотрены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в размере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6 462,6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6 447,6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6 430,5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Планируется направить бюджетные ассигнования в том числе: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социальное обеспечение населения по программе «Обеспечение жильем молодых семей»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в сумме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5 817,6,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5 802,6,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5 785,5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 выплату пенсий в сумме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645,0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2021-2023гг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71800" y="116632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lang="ru-RU" sz="36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2997439"/>
              </p:ext>
            </p:extLst>
          </p:nvPr>
        </p:nvGraphicFramePr>
        <p:xfrm>
          <a:off x="179512" y="3645024"/>
          <a:ext cx="8856984" cy="303808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13947"/>
                <a:gridCol w="2213947"/>
                <a:gridCol w="2214545"/>
                <a:gridCol w="2214545"/>
              </a:tblGrid>
              <a:tr h="7063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</a:tr>
              <a:tr h="11658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населения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645,0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645,0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645,0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658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Охрана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семьи и детства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5817,6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5802,6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5785,5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" y="38496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7377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348" y="188640"/>
            <a:ext cx="6145140" cy="1152128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622436"/>
            <a:ext cx="8928992" cy="511893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кинематография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разделу культура и кинематография предусмотрены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в размере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1 914,3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1 300,0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на 2023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1 300,0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Средства планируется направить  на создание условий для организации досуга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обеспечения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 поселения услугами организации культуры, проведение городских и праздничных мероприятий, организацию праздничных концертов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969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9086758"/>
              </p:ext>
            </p:extLst>
          </p:nvPr>
        </p:nvGraphicFramePr>
        <p:xfrm>
          <a:off x="107504" y="2924944"/>
          <a:ext cx="8928992" cy="15121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31947"/>
                <a:gridCol w="2231947"/>
                <a:gridCol w="2232549"/>
                <a:gridCol w="2232549"/>
              </a:tblGrid>
              <a:tr h="6873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</a:tr>
              <a:tr h="8248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914,3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1 300,0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1 300,0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51720" y="4509120"/>
            <a:ext cx="51845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</a:t>
            </a:r>
            <a:endParaRPr lang="ru-RU" sz="2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91674647"/>
              </p:ext>
            </p:extLst>
          </p:nvPr>
        </p:nvGraphicFramePr>
        <p:xfrm>
          <a:off x="107504" y="5085184"/>
          <a:ext cx="8928992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2232248"/>
                <a:gridCol w="2232248"/>
                <a:gridCol w="2232248"/>
              </a:tblGrid>
              <a:tr h="612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</a:tr>
              <a:tr h="612068"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570863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1890" y="44624"/>
            <a:ext cx="6050590" cy="1577812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Зачем формировать и исполнять бюджет по программам 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700808"/>
            <a:ext cx="9001000" cy="5112568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Цель                                      Задачи                           Показатели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эффективности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969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83699"/>
            <a:ext cx="2520280" cy="20707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97" r="8851" b="2219"/>
          <a:stretch/>
        </p:blipFill>
        <p:spPr bwMode="auto">
          <a:xfrm>
            <a:off x="6948264" y="2470311"/>
            <a:ext cx="1937441" cy="169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3312" y="4293096"/>
            <a:ext cx="148197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Преимуществом программного бюджета является распределение расходов не по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ведомственному принципу, а по программам. Муниципальная программа имеет цель, задачи и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эффективности, которые отражают степень их достижения (решения), то есть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и бюджетные средства направлены на достижение заданного результата.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значение показателей является индикатором по данному направлению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и сигнализирует о плохом или хорошем результате, необходимости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принятия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9" name="Picture 5" descr="C:\Users\User\Desktop\бюджет 2019\картинки бюдж\phot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38" r="14156" b="-3257"/>
          <a:stretch/>
        </p:blipFill>
        <p:spPr bwMode="auto">
          <a:xfrm>
            <a:off x="611560" y="2491101"/>
            <a:ext cx="2081400" cy="173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7378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348" y="116632"/>
            <a:ext cx="6217148" cy="150580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городского поселения «Город Таруса» по муниципальным программам</a:t>
            </a:r>
            <a:endParaRPr lang="ru-RU" sz="32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700808"/>
            <a:ext cx="8784976" cy="50405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39479601"/>
              </p:ext>
            </p:extLst>
          </p:nvPr>
        </p:nvGraphicFramePr>
        <p:xfrm>
          <a:off x="179510" y="1700810"/>
          <a:ext cx="8784980" cy="4392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8"/>
                <a:gridCol w="4752528"/>
                <a:gridCol w="1224136"/>
                <a:gridCol w="1224136"/>
                <a:gridCol w="1080122"/>
              </a:tblGrid>
              <a:tr h="648070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«Совершенствование организации» по решению общегосударственных вопросов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создание условий муниципальной службы в городском поселении «Город Таруса»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168,2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219,0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284,0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автомобильных дорог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городском поселении «Город Таруса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450,6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375,0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450,0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«Осуществление мероприятий, связанных с разработкой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землеустроительной документации по описанию границ территориальных зон ГП «Город Таруса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333,3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712,9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«Обеспечение доступным, комфортным жильем, коммунальными услугами и благоустройством населения ГП «Город Таруса»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298,7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802,6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785,5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62141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348" y="188640"/>
            <a:ext cx="6145140" cy="1008112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Предисловие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91264" cy="142151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познакомит Вас с положениями основного финансового документа – 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бюджетом городского поселения 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«Город 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Таруса» 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текущий год и плановый 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2022 и 2023 гг. Представленная информация 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предназначена для широкого круга пользователей и будет интересна и полезна как студентам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педагогам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врачам, молодым семьям, так и гражданским служащим, пенсионерам и другим категориям населения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рассматриваемые в брошюре вопросы затрагивают каждого жителя 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 Тарусы 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Мы постарались в доступной и понятной форме для граждан, показать основные 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бюджета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нацелен на получение обратной связи от граждан, которым интересны 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проблемы 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финансов в 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городе Тарусе 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Российской Федерации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1272"/>
            <a:ext cx="253704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9430" y="3436897"/>
            <a:ext cx="2880320" cy="171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3419872" y="4051064"/>
            <a:ext cx="177049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473027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1"/>
                </a:solidFill>
              </a:rPr>
              <a:t>Граждане – и как налогоплательщики, и как потребители общественных благ – должны быть уверены в том,</a:t>
            </a:r>
          </a:p>
          <a:p>
            <a:r>
              <a:rPr lang="ru-RU" sz="1200" dirty="0">
                <a:solidFill>
                  <a:schemeClr val="accent1"/>
                </a:solidFill>
              </a:rPr>
              <a:t>что передаваемые ими в распоряжение государства средства используются прозрачно и эффективно, приносят</a:t>
            </a:r>
          </a:p>
          <a:p>
            <a:r>
              <a:rPr lang="ru-RU" sz="1200" dirty="0">
                <a:solidFill>
                  <a:schemeClr val="accent1"/>
                </a:solidFill>
              </a:rPr>
              <a:t>конкретные результаты как для общества в целом, так и для каждой семьи, для каждого человека в отдельности.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185910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44624"/>
            <a:ext cx="6336704" cy="1728192"/>
          </a:xfrm>
        </p:spPr>
        <p:txBody>
          <a:bodyPr/>
          <a:lstStyle/>
          <a:p>
            <a:r>
              <a:rPr lang="ru-RU" sz="3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городского поселения «Город Таруса» по муниципальным программам</a:t>
            </a:r>
            <a:endParaRPr lang="ru-RU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844824"/>
            <a:ext cx="8856984" cy="4752528"/>
          </a:xfrm>
        </p:spPr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55005603"/>
              </p:ext>
            </p:extLst>
          </p:nvPr>
        </p:nvGraphicFramePr>
        <p:xfrm>
          <a:off x="251521" y="1905392"/>
          <a:ext cx="8712970" cy="4559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3"/>
                <a:gridCol w="4752528"/>
                <a:gridCol w="1152128"/>
                <a:gridCol w="1152128"/>
                <a:gridCol w="1080123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программа «</a:t>
                      </a:r>
                      <a:r>
                        <a:rPr lang="ru-RU" sz="1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Энергоэффективность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ГП «Город Таруса »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019,6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742,1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742,1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программа  «Развитие культуры на территории ГП «Город Таруса»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914,3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программа  «Развитие физической культуры и спорта на территории ГП «Город Таруса»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программа «Формирование  современной городской среды в городском поселении «Город Таруса»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6 632,2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6 813,3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6 813,3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«Переселение граждан из аварийного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жилищного фонда на территории городского поселения «Город Таруса»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2 592,8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78268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44624"/>
            <a:ext cx="6408712" cy="2160240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выделяемые из  бюджета  городского поселения на </a:t>
            </a:r>
            <a:r>
              <a:rPr lang="ru-RU" sz="24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финансирование расходов, связанных с передачей полномочий муниципальному району </a:t>
            </a:r>
            <a:r>
              <a:rPr lang="ru-RU" sz="2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«Тарусский район» на 2021 </a:t>
            </a:r>
            <a:r>
              <a:rPr lang="ru-RU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24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2022-2023 годы в руб. </a:t>
            </a:r>
            <a:endParaRPr lang="ru-RU" sz="24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8856984" cy="44644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21576852"/>
              </p:ext>
            </p:extLst>
          </p:nvPr>
        </p:nvGraphicFramePr>
        <p:xfrm>
          <a:off x="179512" y="2276874"/>
          <a:ext cx="8784976" cy="4392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/>
                <a:gridCol w="1080120"/>
                <a:gridCol w="1152128"/>
                <a:gridCol w="1224136"/>
              </a:tblGrid>
              <a:tr h="732081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передаваемого полномочия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32081"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архивных фондов поселения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560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894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894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3208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предоставления транспортных услуг населению и организации транспортного обслуживания населения в границах поселения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360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360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360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3208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осуществление мероприятий по территориальной обороне и гражданской обороне, защите населения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территории поселения от чрезвычайных ситуаций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251 899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251 899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251 899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3208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предупреждении и ликвидации последствий от чрезвычайных ситуаций в границах поселения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166 000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166 000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166 000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3208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Итого: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761 819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2 745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2 745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924770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6192688" cy="2088232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внутреннего финансирования дефицита бюджета городского поселения "Город Таруса" на </a:t>
            </a:r>
            <a:r>
              <a:rPr lang="ru-RU" sz="28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28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2022-2023 годы в руб.</a:t>
            </a:r>
            <a:endParaRPr lang="ru-RU" sz="28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2276872"/>
            <a:ext cx="8784976" cy="44644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9427408"/>
              </p:ext>
            </p:extLst>
          </p:nvPr>
        </p:nvGraphicFramePr>
        <p:xfrm>
          <a:off x="179512" y="2276871"/>
          <a:ext cx="8712968" cy="4464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4616"/>
                <a:gridCol w="1080120"/>
                <a:gridCol w="1080120"/>
                <a:gridCol w="1008112"/>
              </a:tblGrid>
              <a:tr h="6377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778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кредитов от кредитных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организаций бюджетами поселений в валюте Российской Федерации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7785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Погашение бюджетами муниципальных районов кредитов</a:t>
                      </a:r>
                    </a:p>
                    <a:p>
                      <a:pPr algn="ctr"/>
                      <a:r>
                        <a:rPr kumimoji="0"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кредитных организаций в валюте Российской Федерации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778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кредитов от других бюджетов бюджетной системы Российской Федерации бюджетами поселений в валюте Российской Федерации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778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бюджетами  поселений кредитов от других  бюджетов системы Российской  Федерации в валюте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778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остатков средств на счетах по учету средств бюджетов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082 854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897 175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043 392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778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источники внутреннего финансирования дефицита  бюджета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082 854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897 175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043 392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984789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47908" cy="201622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Фото 2019\Фото 2018\Виды города\2120392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1418" y="2204864"/>
            <a:ext cx="680746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8393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6444208" cy="165618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такое Бюджет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- Это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расходов 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8363272" cy="4623792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1600" dirty="0"/>
              <a:t>Каждый житель города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общественных услуг. Государство расходует поступившие доходы для выполнения своих функций и предоставление общественных (государственных) услуг: образование,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</a:t>
            </a:r>
            <a:r>
              <a:rPr lang="ru-RU" sz="1600" dirty="0" smtClean="0"/>
              <a:t>др.</a:t>
            </a:r>
          </a:p>
          <a:p>
            <a:pPr marL="36576" indent="0">
              <a:buNone/>
            </a:pPr>
            <a:r>
              <a:rPr lang="ru-RU" sz="1600" dirty="0" smtClean="0"/>
              <a:t>Граждане </a:t>
            </a:r>
            <a:r>
              <a:rPr lang="ru-RU" sz="1600" dirty="0"/>
              <a:t>– как налогоплательщики </a:t>
            </a:r>
            <a:endParaRPr lang="ru-RU" sz="1600" dirty="0" smtClean="0"/>
          </a:p>
          <a:p>
            <a:pPr marL="36576" indent="0">
              <a:buNone/>
            </a:pPr>
            <a:r>
              <a:rPr lang="ru-RU" sz="1600" dirty="0" smtClean="0"/>
              <a:t>и </a:t>
            </a:r>
            <a:r>
              <a:rPr lang="ru-RU" sz="1600" dirty="0"/>
              <a:t>как потребители муниципальных </a:t>
            </a:r>
            <a:r>
              <a:rPr lang="ru-RU" sz="1600" dirty="0" smtClean="0"/>
              <a:t>услуг</a:t>
            </a:r>
          </a:p>
          <a:p>
            <a:pPr marL="36576" indent="0">
              <a:buNone/>
            </a:pPr>
            <a:r>
              <a:rPr lang="ru-RU" sz="1600" dirty="0" smtClean="0"/>
              <a:t>– </a:t>
            </a:r>
            <a:r>
              <a:rPr lang="ru-RU" sz="1600" dirty="0"/>
              <a:t>должны быть уверены в том, </a:t>
            </a:r>
            <a:endParaRPr lang="ru-RU" sz="1600" dirty="0" smtClean="0"/>
          </a:p>
          <a:p>
            <a:pPr marL="36576" indent="0">
              <a:buNone/>
            </a:pPr>
            <a:r>
              <a:rPr lang="ru-RU" sz="1600" dirty="0" smtClean="0"/>
              <a:t>что </a:t>
            </a:r>
            <a:r>
              <a:rPr lang="ru-RU" sz="1600" dirty="0"/>
              <a:t>передаваемые ими в </a:t>
            </a:r>
            <a:r>
              <a:rPr lang="ru-RU" sz="1600" dirty="0" smtClean="0"/>
              <a:t>распоряжение</a:t>
            </a:r>
          </a:p>
          <a:p>
            <a:pPr marL="36576" indent="0">
              <a:buNone/>
            </a:pPr>
            <a:r>
              <a:rPr lang="ru-RU" sz="1600" dirty="0" smtClean="0"/>
              <a:t> </a:t>
            </a:r>
            <a:r>
              <a:rPr lang="ru-RU" sz="1600" dirty="0"/>
              <a:t>государства средства используются </a:t>
            </a:r>
            <a:endParaRPr lang="ru-RU" sz="1600" dirty="0" smtClean="0"/>
          </a:p>
          <a:p>
            <a:pPr marL="36576" indent="0">
              <a:buNone/>
            </a:pPr>
            <a:r>
              <a:rPr lang="ru-RU" sz="1600" dirty="0" smtClean="0"/>
              <a:t>прозрачно </a:t>
            </a:r>
            <a:r>
              <a:rPr lang="ru-RU" sz="1600" dirty="0"/>
              <a:t>и эффективно, </a:t>
            </a:r>
            <a:r>
              <a:rPr lang="ru-RU" sz="1600" dirty="0" smtClean="0"/>
              <a:t>приносят</a:t>
            </a:r>
          </a:p>
          <a:p>
            <a:pPr marL="36576" indent="0">
              <a:buNone/>
            </a:pPr>
            <a:r>
              <a:rPr lang="ru-RU" sz="1600" dirty="0" smtClean="0"/>
              <a:t> </a:t>
            </a:r>
            <a:r>
              <a:rPr lang="ru-RU" sz="1600" dirty="0"/>
              <a:t>конкретные результаты, как для </a:t>
            </a:r>
            <a:r>
              <a:rPr lang="ru-RU" sz="1600" dirty="0" smtClean="0"/>
              <a:t>общества</a:t>
            </a:r>
          </a:p>
          <a:p>
            <a:pPr marL="36576" indent="0">
              <a:buNone/>
            </a:pPr>
            <a:r>
              <a:rPr lang="ru-RU" sz="1600" dirty="0" smtClean="0"/>
              <a:t> </a:t>
            </a:r>
            <a:r>
              <a:rPr lang="ru-RU" sz="1600" dirty="0"/>
              <a:t>в целом, так и для каждой семьи, </a:t>
            </a:r>
            <a:endParaRPr lang="ru-RU" sz="1600" dirty="0" smtClean="0"/>
          </a:p>
          <a:p>
            <a:pPr marL="36576" indent="0">
              <a:buNone/>
            </a:pPr>
            <a:r>
              <a:rPr lang="ru-RU" sz="1600" dirty="0" smtClean="0"/>
              <a:t> </a:t>
            </a:r>
            <a:r>
              <a:rPr lang="ru-RU" sz="1600" dirty="0"/>
              <a:t>для каждого человека.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918" y="-243408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картинки бюдж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1008"/>
            <a:ext cx="442399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425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5942" y="188640"/>
            <a:ext cx="6210554" cy="13617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и его участие в бюджетном процессе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18224854"/>
              </p:ext>
            </p:extLst>
          </p:nvPr>
        </p:nvGraphicFramePr>
        <p:xfrm>
          <a:off x="431800" y="1916113"/>
          <a:ext cx="8388672" cy="4941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918" y="-243408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7544" y="2960353"/>
            <a:ext cx="3240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 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51520" y="1916832"/>
            <a:ext cx="3672408" cy="648072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Как налогоплательщик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1540" y="2633958"/>
            <a:ext cx="3348372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Помогает формировать доходную часть</a:t>
            </a:r>
          </a:p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бюджета (налог на доходы физических лиц,</a:t>
            </a:r>
          </a:p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налог на имущество физических лиц,</a:t>
            </a:r>
          </a:p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транспортный налог и другие)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467544" y="3611266"/>
            <a:ext cx="3312368" cy="1401910"/>
          </a:xfrm>
          <a:prstGeom prst="downArrowCallou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Как получатель развитой инфраструктуры и комфортного проживания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5013176"/>
            <a:ext cx="3312368" cy="151216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Благоустройство города, ремонт  наружных сетей теплоснабжения, ХВС, водоотведение, организация праздников  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788024" y="1916832"/>
            <a:ext cx="3672408" cy="717126"/>
          </a:xfrm>
          <a:prstGeom prst="wedgeRoundRectCallout">
            <a:avLst>
              <a:gd name="adj1" fmla="val -40062"/>
              <a:gd name="adj2" fmla="val 135723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932040" y="191683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Возможности влияния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гражданина на состав бюджета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3299599014"/>
              </p:ext>
            </p:extLst>
          </p:nvPr>
        </p:nvGraphicFramePr>
        <p:xfrm>
          <a:off x="4067944" y="3429000"/>
          <a:ext cx="4824536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377651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348" y="116632"/>
            <a:ext cx="6217148" cy="93610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3528" y="1844824"/>
            <a:ext cx="2376264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03848" y="1844824"/>
            <a:ext cx="244827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28184" y="1844824"/>
            <a:ext cx="2376264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5517232"/>
            <a:ext cx="7992888" cy="10801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</a:rPr>
              <a:t>Сбалансированность бюджета по доходам и расходам —</a:t>
            </a:r>
          </a:p>
          <a:p>
            <a:pPr algn="ctr"/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</a:rPr>
              <a:t>основополагающее требование, предъявляемое к органам, составляющим</a:t>
            </a:r>
          </a:p>
          <a:p>
            <a:pPr algn="ctr"/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</a:rPr>
              <a:t>и утверждающим бюджет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2852936"/>
            <a:ext cx="2232248" cy="237626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(от </a:t>
            </a:r>
            <a:r>
              <a:rPr lang="ru-RU" sz="1200" dirty="0" err="1">
                <a:solidFill>
                  <a:schemeClr val="tx1"/>
                </a:solidFill>
              </a:rPr>
              <a:t>старонормандского</a:t>
            </a:r>
            <a:endParaRPr lang="ru-RU" sz="1200" dirty="0">
              <a:solidFill>
                <a:schemeClr val="tx1"/>
              </a:solidFill>
            </a:endParaRPr>
          </a:p>
          <a:p>
            <a:pPr algn="ctr"/>
            <a:r>
              <a:rPr lang="en-US" sz="1200" i="1" dirty="0" err="1">
                <a:solidFill>
                  <a:schemeClr val="tx1"/>
                </a:solidFill>
              </a:rPr>
              <a:t>bougette</a:t>
            </a:r>
            <a:r>
              <a:rPr lang="en-US" sz="1200" i="1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— </a:t>
            </a:r>
            <a:r>
              <a:rPr lang="ru-RU" sz="1200" dirty="0">
                <a:solidFill>
                  <a:schemeClr val="tx1"/>
                </a:solidFill>
              </a:rPr>
              <a:t>кошель, сумка,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кожаный мешок) — форма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образования и расходования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денежных средств,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предназначенных для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финансового обеспечения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задач и функций государства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и органов местного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самоуправления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47864" y="2852936"/>
            <a:ext cx="2232248" cy="23762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(налоги юридических и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лиц,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административные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платежи и сборы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финансовая помощь)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00192" y="2852936"/>
            <a:ext cx="2232248" cy="23762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(социальные выплаты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населению, содержание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(образование,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другие),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хозяйство, благоустройство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др.)</a:t>
            </a:r>
          </a:p>
        </p:txBody>
      </p:sp>
    </p:spTree>
    <p:extLst>
      <p:ext uri="{BB962C8B-B14F-4D97-AF65-F5344CB8AC3E}">
        <p14:creationId xmlns:p14="http://schemas.microsoft.com/office/powerpoint/2010/main" xmlns="" val="364174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348" y="116632"/>
            <a:ext cx="6217148" cy="86409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86004" y="1772816"/>
            <a:ext cx="995882" cy="45365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межбюджетных трансфертов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391418" y="2924944"/>
            <a:ext cx="804318" cy="59979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388362" y="4869160"/>
            <a:ext cx="784352" cy="57606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66073" y="1244725"/>
            <a:ext cx="6270212" cy="90667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(безвозмездные поступления) – это денежные средства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направляемые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одного уровня бюджетной системы в другой</a:t>
            </a:r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 flipV="1">
            <a:off x="3059832" y="4581128"/>
            <a:ext cx="5256584" cy="50405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18707" y="2654202"/>
            <a:ext cx="6270212" cy="114127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–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</a:t>
            </a:r>
          </a:p>
          <a:p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безвозвратной основе без установления направлений и (или) условий их</a:t>
            </a:r>
          </a:p>
          <a:p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39752" y="4437112"/>
            <a:ext cx="6270212" cy="12961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-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средства, предоставляемые бюджету другого уровня</a:t>
            </a:r>
          </a:p>
          <a:p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системы РФ, в целях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расходных обязательств,</a:t>
            </a:r>
          </a:p>
          <a:p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возникающих при выполнении полномочий органов местного самоуправления</a:t>
            </a:r>
          </a:p>
          <a:p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местного значения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34935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348" y="188640"/>
            <a:ext cx="6217148" cy="93610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агетная рамка 4"/>
          <p:cNvSpPr/>
          <p:nvPr/>
        </p:nvSpPr>
        <p:spPr>
          <a:xfrm>
            <a:off x="3347864" y="1916832"/>
            <a:ext cx="2088232" cy="1042416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935480"/>
            <a:ext cx="2170584" cy="1023768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межбюджетных трансфертов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6261938" y="1916832"/>
            <a:ext cx="2054478" cy="1042416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372200" y="1988841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Аналогия в семейном бюджете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сохраненные данные 8"/>
          <p:cNvSpPr/>
          <p:nvPr/>
        </p:nvSpPr>
        <p:spPr>
          <a:xfrm>
            <a:off x="467544" y="3501008"/>
            <a:ext cx="2088232" cy="1008112"/>
          </a:xfrm>
          <a:prstGeom prst="flowChartOnlineStorag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 лат. «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Dotation») –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дар, пожертвование</a:t>
            </a:r>
          </a:p>
        </p:txBody>
      </p:sp>
      <p:sp>
        <p:nvSpPr>
          <p:cNvPr id="10" name="Блок-схема: сохраненные данные 9"/>
          <p:cNvSpPr/>
          <p:nvPr/>
        </p:nvSpPr>
        <p:spPr>
          <a:xfrm>
            <a:off x="467544" y="5000000"/>
            <a:ext cx="2088232" cy="972688"/>
          </a:xfrm>
          <a:prstGeom prst="flowChartOnlineStorag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 лат. «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Subsidium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поддержка)</a:t>
            </a:r>
          </a:p>
        </p:txBody>
      </p:sp>
      <p:sp>
        <p:nvSpPr>
          <p:cNvPr id="12" name="Овал 11"/>
          <p:cNvSpPr/>
          <p:nvPr/>
        </p:nvSpPr>
        <p:spPr>
          <a:xfrm>
            <a:off x="3347864" y="3392996"/>
            <a:ext cx="2088232" cy="122413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374605" y="4874276"/>
            <a:ext cx="2088232" cy="122413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707904" y="3573016"/>
            <a:ext cx="31500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определения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конкретной цели их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03848" y="4978512"/>
            <a:ext cx="2448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на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долевого</a:t>
            </a:r>
          </a:p>
          <a:p>
            <a:pPr algn="ctr"/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других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Блок-схема: задержка 17"/>
          <p:cNvSpPr/>
          <p:nvPr/>
        </p:nvSpPr>
        <p:spPr>
          <a:xfrm rot="10740000">
            <a:off x="6235589" y="3484830"/>
            <a:ext cx="2057112" cy="1134420"/>
          </a:xfrm>
          <a:prstGeom prst="flowChartDelay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задержка 18"/>
          <p:cNvSpPr/>
          <p:nvPr/>
        </p:nvSpPr>
        <p:spPr>
          <a:xfrm rot="10740000">
            <a:off x="6189710" y="4877018"/>
            <a:ext cx="2085675" cy="1099040"/>
          </a:xfrm>
          <a:prstGeom prst="flowChartDelay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444208" y="3645024"/>
            <a:ext cx="18582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даете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своему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карманные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88224" y="4952494"/>
            <a:ext cx="169659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«добавляете»</a:t>
            </a:r>
          </a:p>
          <a:p>
            <a:pPr algn="ctr"/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</a:t>
            </a:r>
          </a:p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купил себе</a:t>
            </a:r>
          </a:p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телефон</a:t>
            </a:r>
          </a:p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остальные деньги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</a:p>
          <a:p>
            <a:pPr algn="ctr"/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накопил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сам)</a:t>
            </a:r>
          </a:p>
        </p:txBody>
      </p:sp>
    </p:spTree>
    <p:extLst>
      <p:ext uri="{BB962C8B-B14F-4D97-AF65-F5344CB8AC3E}">
        <p14:creationId xmlns:p14="http://schemas.microsoft.com/office/powerpoint/2010/main" xmlns="" val="241576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348" y="116632"/>
            <a:ext cx="6217148" cy="108012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 descr="C:\Users\User\Desktop\триколор\флаг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400"/>
            <a:ext cx="2855860" cy="17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43608" y="1588088"/>
            <a:ext cx="7429054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– Расходы = Дефицит (Профицит)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извлечение 5"/>
          <p:cNvSpPr/>
          <p:nvPr/>
        </p:nvSpPr>
        <p:spPr>
          <a:xfrm>
            <a:off x="1619672" y="3931165"/>
            <a:ext cx="1512168" cy="1175866"/>
          </a:xfrm>
          <a:prstGeom prst="flowChartExtra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210223" y="3931165"/>
            <a:ext cx="1512168" cy="1181844"/>
          </a:xfrm>
          <a:prstGeom prst="triangl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-420000">
            <a:off x="1386532" y="3436127"/>
            <a:ext cx="1868650" cy="408012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2580000">
            <a:off x="6069539" y="3567871"/>
            <a:ext cx="1912195" cy="28800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292080" y="295449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оходы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23090" y="3931165"/>
            <a:ext cx="114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Расходы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1840" y="295449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3931165"/>
            <a:ext cx="1080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3" y="5113009"/>
            <a:ext cx="849694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      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                                                                  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больше доходов)                                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(доходы больше расходов)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43608" y="2308168"/>
            <a:ext cx="74290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расходов бюджета над его доходами. </a:t>
            </a:r>
          </a:p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доходов бюджета над его расходами.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7543" y="5728562"/>
            <a:ext cx="3600401" cy="9407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превышении расходов над доходами</a:t>
            </a:r>
          </a:p>
          <a:p>
            <a:pPr algn="ctr"/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принимается решение об источниках покрытия</a:t>
            </a:r>
          </a:p>
          <a:p>
            <a:pPr algn="ctr"/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 (например, использовать имеющиеся</a:t>
            </a:r>
          </a:p>
          <a:p>
            <a:pPr algn="ctr"/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накопления, остатки, взять в долг).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92080" y="5754960"/>
            <a:ext cx="3384376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превышении доходов над расходами</a:t>
            </a:r>
          </a:p>
          <a:p>
            <a:pPr algn="ctr"/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принимается решение, как их использовать</a:t>
            </a:r>
          </a:p>
          <a:p>
            <a:pPr algn="ctr"/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накапливать резервы, остатки,</a:t>
            </a:r>
          </a:p>
          <a:p>
            <a:pPr algn="ctr"/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погашать долг).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7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3361</TotalTime>
  <Words>2745</Words>
  <Application>Microsoft Office PowerPoint</Application>
  <PresentationFormat>Экран (4:3)</PresentationFormat>
  <Paragraphs>873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Поток</vt:lpstr>
      <vt:lpstr>Бюджет для граждан</vt:lpstr>
      <vt:lpstr>Визитная карточка</vt:lpstr>
      <vt:lpstr>Предисловие</vt:lpstr>
      <vt:lpstr>   Что такое Бюджет? - Это план доходов и расходов  </vt:lpstr>
      <vt:lpstr>Гражданин и его участие в бюджетном процессе</vt:lpstr>
      <vt:lpstr>Основные понятия</vt:lpstr>
      <vt:lpstr>Основные понятия</vt:lpstr>
      <vt:lpstr>Основные понятия</vt:lpstr>
      <vt:lpstr>Основные понятия</vt:lpstr>
      <vt:lpstr>Основные показатели прогноза социально-экономического развития</vt:lpstr>
      <vt:lpstr>Составление проекта бюджета муниципального района основывается на:</vt:lpstr>
      <vt:lpstr>Составление проекта бюджета</vt:lpstr>
      <vt:lpstr>Основные направления бюджетной политики</vt:lpstr>
      <vt:lpstr>Основные характеристики бюджета</vt:lpstr>
      <vt:lpstr>Структура доходов бюджета городского поселения «Город Таруса»</vt:lpstr>
      <vt:lpstr>Структура доходов бюджета городского поселения «Город Таруса» в 2018-2020 годах</vt:lpstr>
      <vt:lpstr>Структура налоговых доходов бюджета ГП «Город Таруса» на 2021 – 2023 гг., тыс. руб</vt:lpstr>
      <vt:lpstr>Структура неналоговых доходов бюджета ГП «Город Таруса» на 2021-2023гг.,тыс.руб</vt:lpstr>
      <vt:lpstr>Структура безвозмездных поступлений от других бюджетов бюджетной системы РФ на  2021-2023 гг., тыс. руб</vt:lpstr>
      <vt:lpstr>Расходы бюджета городского поселения по разделам бюджетной классификации расходов на 2021 -2023гг, тыс. руб.</vt:lpstr>
      <vt:lpstr>Расходы бюджета городского поселения по разделам бюджетной классификации расходов на 2021 – 2023 гг, тыс. руб.</vt:lpstr>
      <vt:lpstr>Расходы бюджета</vt:lpstr>
      <vt:lpstr>Расходы бюджета</vt:lpstr>
      <vt:lpstr>Расходы бюджета</vt:lpstr>
      <vt:lpstr>Расходы бюджета</vt:lpstr>
      <vt:lpstr> </vt:lpstr>
      <vt:lpstr>Расходы бюджета </vt:lpstr>
      <vt:lpstr>Зачем формировать и исполнять бюджет по программам ?</vt:lpstr>
      <vt:lpstr>Расходы бюджета городского поселения «Город Таруса» по муниципальным программам</vt:lpstr>
      <vt:lpstr>Расходы бюджета городского поселения «Город Таруса» по муниципальным программам</vt:lpstr>
      <vt:lpstr>Межбюджетные трансферты, выделяемые из  бюджета  городского поселения на на финансирование расходов, связанных с передачей полномочий муниципальному району «Тарусский район» на 2021 год и плановый период 2022-2023 годы в руб. </vt:lpstr>
      <vt:lpstr>Источники внутреннего финансирования дефицита бюджета городского поселения "Город Таруса" на 2021 год и плановый период 2022-2023 годы в руб.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Аня</cp:lastModifiedBy>
  <cp:revision>156</cp:revision>
  <dcterms:created xsi:type="dcterms:W3CDTF">2019-05-15T09:25:06Z</dcterms:created>
  <dcterms:modified xsi:type="dcterms:W3CDTF">2022-05-16T13:55:21Z</dcterms:modified>
</cp:coreProperties>
</file>