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9" r:id="rId29"/>
    <p:sldId id="285" r:id="rId30"/>
    <p:sldId id="286" r:id="rId31"/>
    <p:sldId id="287" r:id="rId32"/>
    <p:sldId id="288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6742976572371"/>
          <c:y val="4.3305553764639973E-2"/>
          <c:w val="0.63981238456304068"/>
          <c:h val="0.841246610897935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65092.4</c:v>
                </c:pt>
                <c:pt idx="1">
                  <c:v>67682.5</c:v>
                </c:pt>
                <c:pt idx="2">
                  <c:v>68962.2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2756.6</c:v>
                </c:pt>
                <c:pt idx="1">
                  <c:v>2756.6</c:v>
                </c:pt>
                <c:pt idx="2">
                  <c:v>2756.6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7037037037036979E-2"/>
                  <c:y val="-2.8933095519994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925925925925923E-2"/>
                  <c:y val="-2.8933095519994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14190.2</c:v>
                </c:pt>
                <c:pt idx="1">
                  <c:v>11359.5</c:v>
                </c:pt>
                <c:pt idx="2">
                  <c:v>11955.3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672704"/>
        <c:axId val="45686784"/>
        <c:axId val="0"/>
      </c:bar3DChart>
      <c:catAx>
        <c:axId val="456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686784"/>
        <c:crosses val="autoZero"/>
        <c:auto val="1"/>
        <c:lblAlgn val="ctr"/>
        <c:lblOffset val="100"/>
        <c:noMultiLvlLbl val="0"/>
      </c:catAx>
      <c:valAx>
        <c:axId val="4568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6727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991470083570958E-3"/>
                  <c:y val="-4.311249367354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4329.7</c:v>
                </c:pt>
                <c:pt idx="1">
                  <c:v>9860.6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96588033428383E-2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660980055713974E-2"/>
                  <c:y val="-3.1354540853485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4329.7</c:v>
                </c:pt>
                <c:pt idx="1">
                  <c:v>7029.8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055862105856549E-2"/>
                  <c:y val="-2.743522324679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285499142070632E-2"/>
                  <c:y val="-2.351590564011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4329.7</c:v>
                </c:pt>
                <c:pt idx="1">
                  <c:v>7625.7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526976"/>
        <c:axId val="64536960"/>
        <c:axId val="0"/>
      </c:bar3DChart>
      <c:catAx>
        <c:axId val="6452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536960"/>
        <c:crosses val="autoZero"/>
        <c:auto val="1"/>
        <c:lblAlgn val="ctr"/>
        <c:lblOffset val="100"/>
        <c:noMultiLvlLbl val="0"/>
      </c:catAx>
      <c:valAx>
        <c:axId val="6453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45269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F7E73-7D5C-45A2-8079-C864EAFB591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111F399-DD8F-4918-B771-6E6F9181FE11}" type="pres">
      <dgm:prSet presAssocID="{D42F7E73-7D5C-45A2-8079-C864EAFB5913}" presName="linearFlow" presStyleCnt="0">
        <dgm:presLayoutVars>
          <dgm:dir/>
          <dgm:resizeHandles val="exact"/>
        </dgm:presLayoutVars>
      </dgm:prSet>
      <dgm:spPr/>
    </dgm:pt>
  </dgm:ptLst>
  <dgm:cxnLst>
    <dgm:cxn modelId="{EBEB2A5A-D957-4257-BDBE-BE08A7F9E39C}" type="presOf" srcId="{D42F7E73-7D5C-45A2-8079-C864EAFB5913}" destId="{2111F399-DD8F-4918-B771-6E6F9181FE11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C2D9CB-40C6-46C8-8936-0A4EB519469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09AAE0-4C04-4A42-BF61-13DB8988ED64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DA7CA-8E08-40A3-82AB-0AB165A89C09}" type="parTrans" cxnId="{B379CFB9-CDC4-4438-B67A-4A14DD3011EE}">
      <dgm:prSet/>
      <dgm:spPr/>
      <dgm:t>
        <a:bodyPr/>
        <a:lstStyle/>
        <a:p>
          <a:endParaRPr lang="ru-RU"/>
        </a:p>
      </dgm:t>
    </dgm:pt>
    <dgm:pt modelId="{CCD5CA69-F1B0-4BD8-9D1B-E64A8C829547}" type="sibTrans" cxnId="{B379CFB9-CDC4-4438-B67A-4A14DD3011EE}">
      <dgm:prSet/>
      <dgm:spPr/>
      <dgm:t>
        <a:bodyPr/>
        <a:lstStyle/>
        <a:p>
          <a:endParaRPr lang="ru-RU"/>
        </a:p>
      </dgm:t>
    </dgm:pt>
    <dgm:pt modelId="{4FAD3072-FF39-4621-BB49-3DED32FBB5D5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1E9D4-A9D8-49DA-B0C2-4F204645C53A}" type="parTrans" cxnId="{639E74BD-7585-462B-99E0-56DBA3A14A4A}">
      <dgm:prSet/>
      <dgm:spPr/>
      <dgm:t>
        <a:bodyPr/>
        <a:lstStyle/>
        <a:p>
          <a:endParaRPr lang="ru-RU"/>
        </a:p>
      </dgm:t>
    </dgm:pt>
    <dgm:pt modelId="{2623EC5B-6419-4655-8D3C-5ACD24C4A9F7}" type="sibTrans" cxnId="{639E74BD-7585-462B-99E0-56DBA3A14A4A}">
      <dgm:prSet/>
      <dgm:spPr/>
      <dgm:t>
        <a:bodyPr/>
        <a:lstStyle/>
        <a:p>
          <a:endParaRPr lang="ru-RU"/>
        </a:p>
      </dgm:t>
    </dgm:pt>
    <dgm:pt modelId="{616C527D-7BF2-4034-A899-A5FD50592B16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Публичные слушания  об исполнении бюджета за год городского поселения «Город Таруса»</a:t>
          </a:r>
          <a:endParaRPr lang="ru-RU" dirty="0"/>
        </a:p>
      </dgm:t>
    </dgm:pt>
    <dgm:pt modelId="{325E90C3-0760-4173-8A65-7A959E88364B}" type="parTrans" cxnId="{D4E7E968-A676-4D17-960D-23BBBBD13834}">
      <dgm:prSet/>
      <dgm:spPr/>
      <dgm:t>
        <a:bodyPr/>
        <a:lstStyle/>
        <a:p>
          <a:endParaRPr lang="ru-RU"/>
        </a:p>
      </dgm:t>
    </dgm:pt>
    <dgm:pt modelId="{78A06E23-363E-4AD2-A2DA-BA1C16F16290}" type="sibTrans" cxnId="{D4E7E968-A676-4D17-960D-23BBBBD13834}">
      <dgm:prSet/>
      <dgm:spPr/>
      <dgm:t>
        <a:bodyPr/>
        <a:lstStyle/>
        <a:p>
          <a:endParaRPr lang="ru-RU"/>
        </a:p>
      </dgm:t>
    </dgm:pt>
    <dgm:pt modelId="{E21E41EE-5394-454E-95D1-C3E77A1996C5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Публичные слушания по проекту бюджета на очередной финансовый год</a:t>
          </a:r>
          <a:endParaRPr lang="ru-RU" dirty="0"/>
        </a:p>
      </dgm:t>
    </dgm:pt>
    <dgm:pt modelId="{13B87268-D628-435B-BC81-60F6E9C39591}" type="sibTrans" cxnId="{F25F23FB-302A-4413-9962-E8633C2245B1}">
      <dgm:prSet/>
      <dgm:spPr/>
      <dgm:t>
        <a:bodyPr/>
        <a:lstStyle/>
        <a:p>
          <a:endParaRPr lang="ru-RU"/>
        </a:p>
      </dgm:t>
    </dgm:pt>
    <dgm:pt modelId="{C648A948-2B1E-4B12-8E30-AEF847EE3C23}" type="parTrans" cxnId="{F25F23FB-302A-4413-9962-E8633C2245B1}">
      <dgm:prSet/>
      <dgm:spPr/>
      <dgm:t>
        <a:bodyPr/>
        <a:lstStyle/>
        <a:p>
          <a:endParaRPr lang="ru-RU"/>
        </a:p>
      </dgm:t>
    </dgm:pt>
    <dgm:pt modelId="{90730F4E-1EFB-4A7E-867C-DA87023D1307}" type="pres">
      <dgm:prSet presAssocID="{BBC2D9CB-40C6-46C8-8936-0A4EB51946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18609-363D-4F6E-85AD-1ABBB575DD50}" type="pres">
      <dgm:prSet presAssocID="{A609AAE0-4C04-4A42-BF61-13DB8988ED64}" presName="composite" presStyleCnt="0"/>
      <dgm:spPr/>
    </dgm:pt>
    <dgm:pt modelId="{FAE37158-E996-4C4D-95BF-997254D15373}" type="pres">
      <dgm:prSet presAssocID="{A609AAE0-4C04-4A42-BF61-13DB8988ED6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72089-85FD-4160-94B6-B2B510A585A6}" type="pres">
      <dgm:prSet presAssocID="{A609AAE0-4C04-4A42-BF61-13DB8988ED64}" presName="descendantText" presStyleLbl="alignAcc1" presStyleIdx="0" presStyleCnt="2" custLinFactNeighborX="357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CACD4-8576-4551-801D-E6FC954B1D89}" type="pres">
      <dgm:prSet presAssocID="{CCD5CA69-F1B0-4BD8-9D1B-E64A8C829547}" presName="sp" presStyleCnt="0"/>
      <dgm:spPr/>
    </dgm:pt>
    <dgm:pt modelId="{ED47F6B7-09D4-4EE6-B2C8-8F6B0A933A4F}" type="pres">
      <dgm:prSet presAssocID="{4FAD3072-FF39-4621-BB49-3DED32FBB5D5}" presName="composite" presStyleCnt="0"/>
      <dgm:spPr/>
    </dgm:pt>
    <dgm:pt modelId="{98E2432D-06D8-45DB-92B7-3B3C3EAE0B55}" type="pres">
      <dgm:prSet presAssocID="{4FAD3072-FF39-4621-BB49-3DED32FBB5D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BB06E-AA7A-4811-960D-3B7835D44B06}" type="pres">
      <dgm:prSet presAssocID="{4FAD3072-FF39-4621-BB49-3DED32FBB5D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9E74BD-7585-462B-99E0-56DBA3A14A4A}" srcId="{BBC2D9CB-40C6-46C8-8936-0A4EB5194691}" destId="{4FAD3072-FF39-4621-BB49-3DED32FBB5D5}" srcOrd="1" destOrd="0" parTransId="{C811E9D4-A9D8-49DA-B0C2-4F204645C53A}" sibTransId="{2623EC5B-6419-4655-8D3C-5ACD24C4A9F7}"/>
    <dgm:cxn modelId="{A0EC2AA3-43E2-4E32-B60C-516C00E51114}" type="presOf" srcId="{4FAD3072-FF39-4621-BB49-3DED32FBB5D5}" destId="{98E2432D-06D8-45DB-92B7-3B3C3EAE0B55}" srcOrd="0" destOrd="0" presId="urn:microsoft.com/office/officeart/2005/8/layout/chevron2"/>
    <dgm:cxn modelId="{6507A593-E3E0-4D7E-B3F4-599011E3BD56}" type="presOf" srcId="{BBC2D9CB-40C6-46C8-8936-0A4EB5194691}" destId="{90730F4E-1EFB-4A7E-867C-DA87023D1307}" srcOrd="0" destOrd="0" presId="urn:microsoft.com/office/officeart/2005/8/layout/chevron2"/>
    <dgm:cxn modelId="{BCFD69C2-A89E-44D8-92BF-464660031DAE}" type="presOf" srcId="{E21E41EE-5394-454E-95D1-C3E77A1996C5}" destId="{3AD72089-85FD-4160-94B6-B2B510A585A6}" srcOrd="0" destOrd="0" presId="urn:microsoft.com/office/officeart/2005/8/layout/chevron2"/>
    <dgm:cxn modelId="{4DDCC3B5-4924-4C93-A744-52F32A9E585A}" type="presOf" srcId="{A609AAE0-4C04-4A42-BF61-13DB8988ED64}" destId="{FAE37158-E996-4C4D-95BF-997254D15373}" srcOrd="0" destOrd="0" presId="urn:microsoft.com/office/officeart/2005/8/layout/chevron2"/>
    <dgm:cxn modelId="{F25F23FB-302A-4413-9962-E8633C2245B1}" srcId="{A609AAE0-4C04-4A42-BF61-13DB8988ED64}" destId="{E21E41EE-5394-454E-95D1-C3E77A1996C5}" srcOrd="0" destOrd="0" parTransId="{C648A948-2B1E-4B12-8E30-AEF847EE3C23}" sibTransId="{13B87268-D628-435B-BC81-60F6E9C39591}"/>
    <dgm:cxn modelId="{B379CFB9-CDC4-4438-B67A-4A14DD3011EE}" srcId="{BBC2D9CB-40C6-46C8-8936-0A4EB5194691}" destId="{A609AAE0-4C04-4A42-BF61-13DB8988ED64}" srcOrd="0" destOrd="0" parTransId="{07EDA7CA-8E08-40A3-82AB-0AB165A89C09}" sibTransId="{CCD5CA69-F1B0-4BD8-9D1B-E64A8C829547}"/>
    <dgm:cxn modelId="{72517A41-E5AB-44D1-B659-56F270FC951A}" type="presOf" srcId="{616C527D-7BF2-4034-A899-A5FD50592B16}" destId="{BFFBB06E-AA7A-4811-960D-3B7835D44B06}" srcOrd="0" destOrd="0" presId="urn:microsoft.com/office/officeart/2005/8/layout/chevron2"/>
    <dgm:cxn modelId="{D4E7E968-A676-4D17-960D-23BBBBD13834}" srcId="{4FAD3072-FF39-4621-BB49-3DED32FBB5D5}" destId="{616C527D-7BF2-4034-A899-A5FD50592B16}" srcOrd="0" destOrd="0" parTransId="{325E90C3-0760-4173-8A65-7A959E88364B}" sibTransId="{78A06E23-363E-4AD2-A2DA-BA1C16F16290}"/>
    <dgm:cxn modelId="{A7856265-4CFC-4928-BD16-15C739254A20}" type="presParOf" srcId="{90730F4E-1EFB-4A7E-867C-DA87023D1307}" destId="{BCE18609-363D-4F6E-85AD-1ABBB575DD50}" srcOrd="0" destOrd="0" presId="urn:microsoft.com/office/officeart/2005/8/layout/chevron2"/>
    <dgm:cxn modelId="{C06B6535-28D0-4A52-922F-2D386CB85DBC}" type="presParOf" srcId="{BCE18609-363D-4F6E-85AD-1ABBB575DD50}" destId="{FAE37158-E996-4C4D-95BF-997254D15373}" srcOrd="0" destOrd="0" presId="urn:microsoft.com/office/officeart/2005/8/layout/chevron2"/>
    <dgm:cxn modelId="{D20C9F34-5288-42BE-9F2C-334E11F53B5F}" type="presParOf" srcId="{BCE18609-363D-4F6E-85AD-1ABBB575DD50}" destId="{3AD72089-85FD-4160-94B6-B2B510A585A6}" srcOrd="1" destOrd="0" presId="urn:microsoft.com/office/officeart/2005/8/layout/chevron2"/>
    <dgm:cxn modelId="{A25BA68C-A01E-4581-ABD8-37F43FFDCC3F}" type="presParOf" srcId="{90730F4E-1EFB-4A7E-867C-DA87023D1307}" destId="{D52CACD4-8576-4551-801D-E6FC954B1D89}" srcOrd="1" destOrd="0" presId="urn:microsoft.com/office/officeart/2005/8/layout/chevron2"/>
    <dgm:cxn modelId="{0A877650-DF78-4137-B03F-68F7C15FB471}" type="presParOf" srcId="{90730F4E-1EFB-4A7E-867C-DA87023D1307}" destId="{ED47F6B7-09D4-4EE6-B2C8-8F6B0A933A4F}" srcOrd="2" destOrd="0" presId="urn:microsoft.com/office/officeart/2005/8/layout/chevron2"/>
    <dgm:cxn modelId="{A6879590-D883-4FF9-8099-7968AB2ACB86}" type="presParOf" srcId="{ED47F6B7-09D4-4EE6-B2C8-8F6B0A933A4F}" destId="{98E2432D-06D8-45DB-92B7-3B3C3EAE0B55}" srcOrd="0" destOrd="0" presId="urn:microsoft.com/office/officeart/2005/8/layout/chevron2"/>
    <dgm:cxn modelId="{88D4A7AE-FFCF-47C5-A5B8-A97C374AC3D2}" type="presParOf" srcId="{ED47F6B7-09D4-4EE6-B2C8-8F6B0A933A4F}" destId="{BFFBB06E-AA7A-4811-960D-3B7835D44B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37158-E996-4C4D-95BF-997254D15373}">
      <dsp:nvSpPr>
        <dsp:cNvPr id="0" name=""/>
        <dsp:cNvSpPr/>
      </dsp:nvSpPr>
      <dsp:spPr>
        <a:xfrm rot="5400000">
          <a:off x="-222068" y="222591"/>
          <a:ext cx="1480453" cy="1036317"/>
        </a:xfrm>
        <a:prstGeom prst="chevron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8682"/>
        <a:ext cx="1036317" cy="444136"/>
      </dsp:txXfrm>
    </dsp:sp>
    <dsp:sp modelId="{3AD72089-85FD-4160-94B6-B2B510A585A6}">
      <dsp:nvSpPr>
        <dsp:cNvPr id="0" name=""/>
        <dsp:cNvSpPr/>
      </dsp:nvSpPr>
      <dsp:spPr>
        <a:xfrm rot="5400000">
          <a:off x="2449279" y="-1412961"/>
          <a:ext cx="962294" cy="3788218"/>
        </a:xfrm>
        <a:prstGeom prst="round2Same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Публичные слушания по проекту бюджета на очередной финансовый год</a:t>
          </a:r>
          <a:endParaRPr lang="ru-RU" sz="1500" kern="1200" dirty="0"/>
        </a:p>
      </dsp:txBody>
      <dsp:txXfrm rot="-5400000">
        <a:off x="1036318" y="46975"/>
        <a:ext cx="3741243" cy="868344"/>
      </dsp:txXfrm>
    </dsp:sp>
    <dsp:sp modelId="{98E2432D-06D8-45DB-92B7-3B3C3EAE0B55}">
      <dsp:nvSpPr>
        <dsp:cNvPr id="0" name=""/>
        <dsp:cNvSpPr/>
      </dsp:nvSpPr>
      <dsp:spPr>
        <a:xfrm rot="5400000">
          <a:off x="-222068" y="1405386"/>
          <a:ext cx="1480453" cy="1036317"/>
        </a:xfrm>
        <a:prstGeom prst="chevron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30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01477"/>
        <a:ext cx="1036317" cy="444136"/>
      </dsp:txXfrm>
    </dsp:sp>
    <dsp:sp modelId="{BFFBB06E-AA7A-4811-960D-3B7835D44B06}">
      <dsp:nvSpPr>
        <dsp:cNvPr id="0" name=""/>
        <dsp:cNvSpPr/>
      </dsp:nvSpPr>
      <dsp:spPr>
        <a:xfrm rot="5400000">
          <a:off x="2449279" y="-229642"/>
          <a:ext cx="962294" cy="3788218"/>
        </a:xfrm>
        <a:prstGeom prst="round2Same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Публичные слушания  об исполнении бюджета за год городского поселения «Город Таруса»</a:t>
          </a:r>
          <a:endParaRPr lang="ru-RU" sz="1500" kern="1200" dirty="0"/>
        </a:p>
      </dsp:txBody>
      <dsp:txXfrm rot="-5400000">
        <a:off x="1036318" y="1230294"/>
        <a:ext cx="3741243" cy="868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824766-B4A9-4E28-8763-D44901679E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06F4F8-B960-4DDA-97DF-965ADC0C502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824766-B4A9-4E28-8763-D44901679EC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8287072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999040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«Город Таруса»  на 2022 год и на плановый период 2023 и 2024 годов</a:t>
            </a: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Городской Думы № 83  </a:t>
            </a: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«23» декабря 2021 г.    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Users\User\Desktop\прогулки по Тарусе\цветной логотип на прозрачном фон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53" y="0"/>
            <a:ext cx="2810247" cy="12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2019\фото Бакланова Л.В\image (4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573016"/>
            <a:ext cx="918051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609329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Таруса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631341"/>
              </p:ext>
            </p:extLst>
          </p:nvPr>
        </p:nvGraphicFramePr>
        <p:xfrm>
          <a:off x="251519" y="1988841"/>
          <a:ext cx="8640959" cy="45365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11307"/>
                <a:gridCol w="871975"/>
                <a:gridCol w="902612"/>
                <a:gridCol w="834268"/>
                <a:gridCol w="928536"/>
                <a:gridCol w="834268"/>
                <a:gridCol w="857993"/>
              </a:tblGrid>
              <a:tr h="374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5822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Основные  экономические  показатели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отгруженной  промышленной продукции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085 280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139 544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202 219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267 139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Строительство ( объем работ)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Инвестиции в основной капитал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992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409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839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986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249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Финансы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Прибыль прибыльных организаций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Млн.руб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189,3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208,4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7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оплаты труда,  всего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Тыс.руб.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006 209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1 059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123 584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199 688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277 640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6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одного </a:t>
                      </a:r>
                      <a:r>
                        <a:rPr lang="ru-RU" sz="1200" dirty="0" err="1">
                          <a:effectLst/>
                        </a:rPr>
                        <a:t>работн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606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 ресурсы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населения на конец года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 дети до 18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7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работающих в экономике в среднегодовом исчислении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2636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7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Остаточная стоимость основных фондов кр. и ср.предприятий( на конец года)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7772" y="1406386"/>
            <a:ext cx="73147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 ОСНОВНЫХ ПОКАЗАТЕЛЕЙ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социально-экономического развития ГП «Город Таруса» на 2022-2024годы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4624"/>
            <a:ext cx="6264696" cy="144016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b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          «Город Таруса» </a:t>
            </a:r>
            <a: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flipV="1">
            <a:off x="2987824" y="2315964"/>
            <a:ext cx="1296144" cy="536972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83568" y="4941168"/>
            <a:ext cx="7848872" cy="14401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5577" y="5085185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городское поселение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Таруса»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сформирован в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программном формате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01.01.2022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реализуется 8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332" y="2087365"/>
            <a:ext cx="2063772" cy="25805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послании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49332" y="1831391"/>
            <a:ext cx="2063772" cy="45720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61095" y="2088040"/>
            <a:ext cx="2063772" cy="25798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ородского поселения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2461095" y="1831391"/>
            <a:ext cx="2063772" cy="45720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8004" y="2088040"/>
            <a:ext cx="2063772" cy="25798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и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4644008" y="1858765"/>
            <a:ext cx="2063772" cy="45720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72537" y="2132856"/>
            <a:ext cx="2063772" cy="25350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6872537" y="1858765"/>
            <a:ext cx="2063772" cy="45720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22413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sz="3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2436"/>
            <a:ext cx="8362128" cy="511893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Думы «О бюджете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Таруса»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годов» подготовлен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федерального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налогового законодательства.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бюджетных проектировок осуществлялось в соответствии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направлениями бюджетной и налоговой политики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«Город Таруса» на 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Прогнозе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«Город Таруса»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и 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направлен 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решения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 «Город Таруса»  и безусловного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расходных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расходов.</a:t>
            </a: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бюджет 2019\картинки бюдж\4-16-1024x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4119580" cy="25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145140" cy="100811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</a:t>
            </a:r>
            <a:endParaRPr lang="ru-RU" sz="3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712968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ертикальный свиток 5"/>
          <p:cNvSpPr/>
          <p:nvPr/>
        </p:nvSpPr>
        <p:spPr>
          <a:xfrm>
            <a:off x="2339752" y="1419956"/>
            <a:ext cx="6673478" cy="79208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финансовой устойчивости бюджетной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безусловном исполнении всех принятых на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обязательств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79512" y="2360234"/>
            <a:ext cx="6840760" cy="63671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«увязки» бюджетных расходов с конкретными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в рамках муниципальных программ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611560" y="1462441"/>
            <a:ext cx="1511378" cy="897793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308304" y="2357131"/>
            <a:ext cx="1512168" cy="783837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411760" y="3248980"/>
            <a:ext cx="6408712" cy="648072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работы по привлечению средств из вышестоящих бюджетов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участия в областных программах на условиях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23528" y="4149080"/>
            <a:ext cx="6696744" cy="576064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управление и распоряжение муниципальной собственностью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611560" y="3248980"/>
            <a:ext cx="1511378" cy="806098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236296" y="4055078"/>
            <a:ext cx="1512168" cy="958098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2411760" y="5085184"/>
            <a:ext cx="6408712" cy="571500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611560" y="4869160"/>
            <a:ext cx="1656184" cy="936104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9772" y="512664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открытости и прозрачности управления общественными финансами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264696" cy="134076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24328" y="1268760"/>
            <a:ext cx="432048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369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412025"/>
              </p:ext>
            </p:extLst>
          </p:nvPr>
        </p:nvGraphicFramePr>
        <p:xfrm>
          <a:off x="323528" y="2708920"/>
          <a:ext cx="8717884" cy="37444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9471"/>
                <a:gridCol w="2179471"/>
                <a:gridCol w="2179471"/>
                <a:gridCol w="2179471"/>
              </a:tblGrid>
              <a:tr h="1395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 дефицит)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7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039,22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81 798,60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674,17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763,98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289,01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571,50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724,76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509,58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102,67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User\Desktop\бюджет 2019\картинки бюдж\d8a7d5d3b4083e81af0c9df05bcdaf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2304256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120680" cy="158417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городского поселения «Город Таруса»</a:t>
            </a:r>
            <a:endParaRPr lang="ru-RU" sz="3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ильный пятиугольник 4"/>
          <p:cNvSpPr/>
          <p:nvPr/>
        </p:nvSpPr>
        <p:spPr>
          <a:xfrm>
            <a:off x="179512" y="2996952"/>
            <a:ext cx="2520280" cy="3528392"/>
          </a:xfrm>
          <a:prstGeom prst="pentagon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Акцизы на дизельное топливо, моторные масла для дизельных и (или) карбюраторных (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на прямогонный бензин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Налог, взимаемый в связи с применением упрощённой системы налогообложения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3203848" y="2996952"/>
            <a:ext cx="2592288" cy="3528392"/>
          </a:xfrm>
          <a:prstGeom prst="pentagon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сдачи в аренду имущества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-Доходы, получаемые в виде арендной платы за земельные участки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-Доходы от продажи земельных участков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-Доходы получаемые от продажи материальных и нематериальных активов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-Штрафы, санкции, возмещение ущерба </a:t>
            </a: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6372200" y="2996952"/>
            <a:ext cx="2520280" cy="3528392"/>
          </a:xfrm>
          <a:prstGeom prst="pentagon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Дотации,субсидии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межбюджетные трансферы из других уровней бюджета, безвозмездные поступления от физических и юридических лиц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492896"/>
            <a:ext cx="2520280" cy="5146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2492896"/>
            <a:ext cx="2736304" cy="5146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28" y="2492896"/>
            <a:ext cx="2534551" cy="53340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</a:p>
        </p:txBody>
      </p:sp>
    </p:spTree>
    <p:extLst>
      <p:ext uri="{BB962C8B-B14F-4D97-AF65-F5344CB8AC3E}">
        <p14:creationId xmlns:p14="http://schemas.microsoft.com/office/powerpoint/2010/main" val="21137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264696" cy="14337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«Город Таруса» 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163508"/>
              </p:ext>
            </p:extLst>
          </p:nvPr>
        </p:nvGraphicFramePr>
        <p:xfrm>
          <a:off x="395536" y="1844824"/>
          <a:ext cx="8435280" cy="480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5058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ГП «Город Таруса» на 2022 – 2024 гг., тыс. </a:t>
            </a:r>
            <a:r>
              <a:rPr lang="ru-RU" sz="32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3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861048"/>
            <a:ext cx="8208912" cy="35332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810854"/>
              </p:ext>
            </p:extLst>
          </p:nvPr>
        </p:nvGraphicFramePr>
        <p:xfrm>
          <a:off x="251520" y="2420888"/>
          <a:ext cx="8712968" cy="4081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092,4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682,5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962,2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722,0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496,2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402,9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товары(работы, услуги), реализуемые на территории РФ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668,2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673,4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643,3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484,2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881,5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284,7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218,0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631,4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631,3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3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2961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</a:t>
            </a:r>
            <a:r>
              <a:rPr lang="ru-RU" sz="32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ГП «Город Таруса» на 2022-2024гг.,тыс.руб</a:t>
            </a:r>
            <a:endParaRPr lang="ru-RU" sz="3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16832"/>
            <a:ext cx="8496944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42067"/>
              </p:ext>
            </p:extLst>
          </p:nvPr>
        </p:nvGraphicFramePr>
        <p:xfrm>
          <a:off x="251520" y="1916832"/>
          <a:ext cx="8568952" cy="335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8204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72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106,6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106,6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106,6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044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839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7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324652" cy="165618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от других бюджетов бюджетной системы РФ на </a:t>
            </a:r>
            <a:b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2022-2024 гг., тыс. </a:t>
            </a:r>
            <a:r>
              <a:rPr lang="ru-RU" sz="28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16832"/>
            <a:ext cx="8856984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36625742"/>
              </p:ext>
            </p:extLst>
          </p:nvPr>
        </p:nvGraphicFramePr>
        <p:xfrm>
          <a:off x="467544" y="1772816"/>
          <a:ext cx="842493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48325"/>
              </p:ext>
            </p:extLst>
          </p:nvPr>
        </p:nvGraphicFramePr>
        <p:xfrm>
          <a:off x="179512" y="4797152"/>
          <a:ext cx="8832304" cy="194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076"/>
                <a:gridCol w="2184412"/>
                <a:gridCol w="2231740"/>
                <a:gridCol w="2208076"/>
              </a:tblGrid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поселений на выравнивание бюджетной обеспеченности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4329,7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4329,7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4329,7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субъектов РФ и муниципальных образований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9860,6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7029,8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7625,7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9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217148" cy="100811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8064896" cy="10081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1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«Бюджет для граждан» </a:t>
            </a:r>
            <a:r>
              <a:rPr lang="ru-RU" sz="21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финансово- экономический отдел администрации </a:t>
            </a:r>
            <a:r>
              <a:rPr lang="ru-RU" sz="21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1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городское поселение «Город Таруса»</a:t>
            </a:r>
            <a:endParaRPr lang="ru-RU" sz="2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5314" y="2205958"/>
            <a:ext cx="202845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Основные задачи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финансово-экономического отдела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00541" y="2237151"/>
            <a:ext cx="50405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Составление проекта бюджета на финансовый год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3039056" y="2764919"/>
            <a:ext cx="50405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исполнения бюджета</a:t>
            </a:r>
            <a:endParaRPr lang="ru-RU" sz="1200" dirty="0"/>
          </a:p>
        </p:txBody>
      </p:sp>
      <p:sp>
        <p:nvSpPr>
          <p:cNvPr id="8" name="Овал 7"/>
          <p:cNvSpPr/>
          <p:nvPr/>
        </p:nvSpPr>
        <p:spPr>
          <a:xfrm>
            <a:off x="3136545" y="3297140"/>
            <a:ext cx="496855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Осуществление контроля за исполнением</a:t>
            </a:r>
          </a:p>
          <a:p>
            <a:pPr algn="ctr"/>
            <a:r>
              <a:rPr lang="ru-RU" sz="1200" dirty="0"/>
              <a:t>бюджета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478349"/>
              </p:ext>
            </p:extLst>
          </p:nvPr>
        </p:nvGraphicFramePr>
        <p:xfrm>
          <a:off x="251520" y="4005066"/>
          <a:ext cx="8712968" cy="19910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75035"/>
                <a:gridCol w="6037933"/>
              </a:tblGrid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Давыдова Ольга Ивановна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249100, Калужская область, г. Таруса, ул. Р. Люксембург, д. 18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(факс)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(48435) 2-57-58 ;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(48435) 2- 51 -73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8-00 до 17-15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на обед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13-00 до 14-00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дни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Суббота, воскресенье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4624"/>
            <a:ext cx="6264696" cy="165618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</a:t>
            </a:r>
            <a:b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классификации расходов на 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2022 -2024гг, 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8928992" cy="518457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вопросы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юджет 2019\картинки бюдж\DuH1xf6WkAA3P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98713"/>
            <a:ext cx="1160613" cy="87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бюджет 2019\картинки бюдж\11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8" y="3172888"/>
            <a:ext cx="1160613" cy="8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бюджет 2019\картинки бюдж\153647502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334000"/>
            <a:ext cx="1211905" cy="8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1418" y="2780930"/>
            <a:ext cx="4116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правоохранительная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1418" y="4005064"/>
            <a:ext cx="4044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844825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Users\User\Desktop\бюджет 2019\картинки бюдж\Dlvi1eIWsAI9u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90810"/>
            <a:ext cx="1211905" cy="8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522920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инематография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481881"/>
              </p:ext>
            </p:extLst>
          </p:nvPr>
        </p:nvGraphicFramePr>
        <p:xfrm>
          <a:off x="3851920" y="1844825"/>
          <a:ext cx="4896543" cy="4486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81"/>
                <a:gridCol w="1632181"/>
                <a:gridCol w="1632181"/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4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372,5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964,8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286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033,4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425,2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561,2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286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844,0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228,1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389,5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853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2 683,9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0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44624"/>
            <a:ext cx="6217148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по разделам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классификации расходов на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– 2024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7" name="Picture 7" descr="C:\Users\User\Desktop\бюджет 2019\картинки бюдж\26de15be306b433634b5cdbc187f3f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1368152" cy="11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:\Users\User\Desktop\бюджет 2019\картинки бюдж\a540222e3dec86093c399a0bbd46dd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8774"/>
            <a:ext cx="1368152" cy="13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User\Desktop\бюджет 2019\картинки бюдж\90be5c9e60b0ee0f30321f0aadf245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2" y="5301208"/>
            <a:ext cx="1348419" cy="11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9672" y="2348881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370877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530120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51820"/>
              </p:ext>
            </p:extLst>
          </p:nvPr>
        </p:nvGraphicFramePr>
        <p:xfrm>
          <a:off x="4355976" y="1988841"/>
          <a:ext cx="4608513" cy="453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71"/>
                <a:gridCol w="1536171"/>
                <a:gridCol w="1536171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214,2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509,3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456,7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516,0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761,6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754,2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372200" cy="86409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412776"/>
            <a:ext cx="87851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altLang="ru-RU" sz="22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бщегосударственные расходы</a:t>
            </a:r>
            <a:endParaRPr kumimoji="0" lang="ru-RU" altLang="ru-RU" sz="600" b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Расходы по разделу общегосударственные расходы предусмотрены на 2022 год в размере – 14</a:t>
            </a:r>
            <a:r>
              <a:rPr kumimoji="0" lang="ru-RU" altLang="ru-RU" sz="13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372,5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тыс. руб., на 2023 год – </a:t>
            </a: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13 964,8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тыс. руб., на 2024 год – 14</a:t>
            </a:r>
            <a:r>
              <a:rPr kumimoji="0" lang="ru-RU" altLang="ru-RU" sz="13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510,0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тыс. 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Планируется направить расходы на обеспечение деятельности и содержание  администрации ГП «Город Таруса», на содержание и эффективное использование муниципального имущества , на формирование резервного фонда, на целевую подготовку специалистов бюджетной сферы, на реализацию прочих мероприятий органов местного самоуправления.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71576"/>
              </p:ext>
            </p:extLst>
          </p:nvPr>
        </p:nvGraphicFramePr>
        <p:xfrm>
          <a:off x="457200" y="3181350"/>
          <a:ext cx="8147248" cy="27111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36537"/>
                <a:gridCol w="2036537"/>
                <a:gridCol w="2037087"/>
                <a:gridCol w="2037087"/>
              </a:tblGrid>
              <a:tr h="53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высших исполнительных органов государственной власти субъектов РФ , местных администраций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172,5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764,8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2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952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44624"/>
            <a:ext cx="6217148" cy="115212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52565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27500"/>
              </p:ext>
            </p:extLst>
          </p:nvPr>
        </p:nvGraphicFramePr>
        <p:xfrm>
          <a:off x="179512" y="1988838"/>
          <a:ext cx="878497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884,8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604,4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423,3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564,7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844,0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228,1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389,5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2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0"/>
            <a:ext cx="6145140" cy="112474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856984" cy="532859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480015"/>
              </p:ext>
            </p:extLst>
          </p:nvPr>
        </p:nvGraphicFramePr>
        <p:xfrm>
          <a:off x="179512" y="2276872"/>
          <a:ext cx="8712968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939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Подраздел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1005"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</a:t>
                      </a:r>
                    </a:p>
                    <a:p>
                      <a:r>
                        <a:rPr kumimoji="0"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техногенного характера, гражданская оборона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033,4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425,2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561,2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454918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015131"/>
              </p:ext>
            </p:extLst>
          </p:nvPr>
        </p:nvGraphicFramePr>
        <p:xfrm>
          <a:off x="251520" y="5013176"/>
          <a:ext cx="8712968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951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Подраздел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6348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9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08012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2436"/>
            <a:ext cx="8856984" cy="48309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25982"/>
              </p:ext>
            </p:extLst>
          </p:nvPr>
        </p:nvGraphicFramePr>
        <p:xfrm>
          <a:off x="251520" y="2204865"/>
          <a:ext cx="8640960" cy="429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720079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732,0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281,3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367,2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606,7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214,2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509,3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456,7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2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0"/>
            <a:ext cx="6217148" cy="1340768"/>
          </a:xfrm>
        </p:spPr>
        <p:txBody>
          <a:bodyPr/>
          <a:lstStyle/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622436"/>
            <a:ext cx="8928992" cy="50469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социальная политика предусмотрены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размере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6 516,0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6 761,6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6 754,2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Планируется направить бюджетные ассигнования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социальное обеспечение населения по программе «Обеспечение жильем молодых семей»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5 871,0,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6 116,6,0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6 109,2,0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выплату пенсий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645,0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2022-2024гг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1663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3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22641"/>
              </p:ext>
            </p:extLst>
          </p:nvPr>
        </p:nvGraphicFramePr>
        <p:xfrm>
          <a:off x="179512" y="3645024"/>
          <a:ext cx="8856984" cy="18722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13947"/>
                <a:gridCol w="2213947"/>
                <a:gridCol w="2214545"/>
                <a:gridCol w="2214545"/>
              </a:tblGrid>
              <a:tr h="706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165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населения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516,0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761,6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754,2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849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145140" cy="115212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622436"/>
            <a:ext cx="8928992" cy="51189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культура и кинематография предусмотрены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размере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2 683,9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1 300,0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1 600,0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Средства планируется направить  на создание условий для организации досуга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поселения услугами организации культуры, проведение городских и праздничных мероприятий, организацию праздничных концертов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69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71314"/>
              </p:ext>
            </p:extLst>
          </p:nvPr>
        </p:nvGraphicFramePr>
        <p:xfrm>
          <a:off x="107504" y="3212976"/>
          <a:ext cx="8928992" cy="15841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1947"/>
                <a:gridCol w="2231947"/>
                <a:gridCol w="2232549"/>
                <a:gridCol w="2232549"/>
              </a:tblGrid>
              <a:tr h="720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864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683,9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0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1890" y="44624"/>
            <a:ext cx="6050590" cy="1577812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Зачем формировать и исполнять бюджет по программам 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00808"/>
            <a:ext cx="9001000" cy="511256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Цель                                      Задачи                           Показатели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эффективности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69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83699"/>
            <a:ext cx="2520280" cy="20707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r="8851" b="2219"/>
          <a:stretch/>
        </p:blipFill>
        <p:spPr bwMode="auto">
          <a:xfrm>
            <a:off x="6948264" y="2470311"/>
            <a:ext cx="1937441" cy="16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312" y="4293096"/>
            <a:ext cx="14819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Преимуществом программного бюджета является распределение расходов не по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ведомственному принципу, а по программам. Муниципальная программа имеет цель, задачи 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эффективности, которые отражают степень их достижения (решения), то есть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и бюджетные средства направлены на достижение заданного результата.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значение показателей является индикатором по данному направлению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сигнализирует о плохом или хорошем результате, необходимости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C:\Users\User\Desktop\бюджет 2019\картинки бюдж\phot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r="14156" b="-3257"/>
          <a:stretch/>
        </p:blipFill>
        <p:spPr bwMode="auto">
          <a:xfrm>
            <a:off x="611560" y="2491101"/>
            <a:ext cx="2081400" cy="17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5058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«Город Таруса» по муниципальным программам</a:t>
            </a:r>
            <a:endParaRPr lang="ru-RU" sz="3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8784976" cy="5040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72962"/>
              </p:ext>
            </p:extLst>
          </p:nvPr>
        </p:nvGraphicFramePr>
        <p:xfrm>
          <a:off x="179510" y="1700810"/>
          <a:ext cx="8784980" cy="439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8"/>
                <a:gridCol w="4752528"/>
                <a:gridCol w="1224136"/>
                <a:gridCol w="1224136"/>
                <a:gridCol w="1080122"/>
              </a:tblGrid>
              <a:tr h="648070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«Совершенствование организации» по решению общегосударственных вопросов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создание условий муниципальной службы в городском поселении «Город Таруса»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892,6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790,1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385,4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автомобильных дорог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городском поселении «Город Таруса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884,8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«Осуществление мероприятий, связанных с разработкой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землеустроительной документации по описанию границ территориальных зон ГП «Город Таруса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доступным, комфортным жильем, коммунальными услугами и благоустройством населения ГП «Город Таруса»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494,0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116,6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609,2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1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145140" cy="100811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Предисловие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142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познакомит Вас с положениями основного финансового документа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городского поселения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Таруса»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год и плановый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2023 и 2024 гг. Представленная информация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широкого круга пользователей и будет интересна и полезна как студентам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врачам, молодым семьям, так и гражданским служащим, пенсионерам и другим категориям населения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рассматриваемые в брошюре вопросы затрагивают каждого жителя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Тарусы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Мы постарались в доступной и понятной форме для граждан, показать основные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бюджета.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нацелен на получение обратной связи от граждан, которым интересны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проблемы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финансов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Тарусе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Российской Федерации.</a:t>
            </a: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3339"/>
            <a:ext cx="253704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38" y="3760062"/>
            <a:ext cx="2880320" cy="17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419872" y="4051064"/>
            <a:ext cx="17704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73027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Граждане – и как налогоплательщики, и как потребители общественных благ – должны быть уверены в </a:t>
            </a:r>
            <a:r>
              <a:rPr lang="ru-RU" sz="1400" dirty="0" smtClean="0"/>
              <a:t>том, что </a:t>
            </a:r>
            <a:r>
              <a:rPr lang="ru-RU" sz="1400" dirty="0"/>
              <a:t>передаваемые ими в распоряжение государства средства используются прозрачно и эффективно, </a:t>
            </a:r>
            <a:r>
              <a:rPr lang="ru-RU" sz="1400" dirty="0" smtClean="0"/>
              <a:t>приносят конкретные </a:t>
            </a:r>
            <a:r>
              <a:rPr lang="ru-RU" sz="1400" dirty="0"/>
              <a:t>результаты как для общества в целом, так и для каждой семьи, для каждого человека в отдельности.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8591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4624"/>
            <a:ext cx="6336704" cy="1728192"/>
          </a:xfrm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«Город Таруса» по муниципальным программам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8856984" cy="4752528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93905"/>
              </p:ext>
            </p:extLst>
          </p:nvPr>
        </p:nvGraphicFramePr>
        <p:xfrm>
          <a:off x="251521" y="1772817"/>
          <a:ext cx="8712970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4752528"/>
                <a:gridCol w="1152128"/>
                <a:gridCol w="1152128"/>
                <a:gridCol w="1080123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</a:t>
                      </a:r>
                      <a:r>
                        <a:rPr lang="ru-RU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Энергоэффективность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ГП «Город Таруса 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613,5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 «Развитие культуры на территории ГП «Город Таруса»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683,9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 «Развитие физической культуры и спорта на территории ГП «Город Таруса»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в городском поселении «Город Таруса»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5 443,6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2 117,2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2 606,7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«Переселение  граждан из аварийного жилищного фонда на территории городского поселения «Город Таруса»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4624"/>
            <a:ext cx="6336704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выделяемые из  бюджета  городского поселения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финансирование расходов, связанных с передачей полномочий муниципальному району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«Тарусский район» на 2022 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2023-2024 годы в руб. </a:t>
            </a:r>
            <a:endParaRPr lang="ru-RU" sz="24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8928992" cy="518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781012"/>
              </p:ext>
            </p:extLst>
          </p:nvPr>
        </p:nvGraphicFramePr>
        <p:xfrm>
          <a:off x="179512" y="1988840"/>
          <a:ext cx="8784976" cy="4730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080120"/>
                <a:gridCol w="1152128"/>
                <a:gridCol w="1224136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передаваемого полномочия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архивных фондов поселения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предоставления транспортных услуг населению и организации транспортного обслуживания населения в границах поселения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осуществление мероприятий по территориальной обороне и гражданской обороне, защите населения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территории поселения от чрезвычайных ситуаций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678 708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761 269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847 132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предупреждении и ликвидации последствий от чрезвычайных ситуаций в границах поселения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40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границах поселения электро-, тепло-, газо- и водоснабжения населения, водоотведения, снабжения населения топливом в пределах полномочий, установленных законодательством РФ ( в сфере теплоснабжения в части осуществления капитального ремонта  ЦТП по ул. Победы)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Итого: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017 131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599 692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685 555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4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208823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городского поселения "Город Таруса" на 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2023-2024 годы в руб.</a:t>
            </a:r>
            <a:endParaRPr lang="ru-RU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8784976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563365"/>
              </p:ext>
            </p:extLst>
          </p:nvPr>
        </p:nvGraphicFramePr>
        <p:xfrm>
          <a:off x="179512" y="2276871"/>
          <a:ext cx="8712968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1080120"/>
                <a:gridCol w="1080120"/>
                <a:gridCol w="1008112"/>
              </a:tblGrid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кредитов от кредитных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 бюджетами поселений в валюте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Погашение бюджетами муниципальных районов кредитов</a:t>
                      </a:r>
                    </a:p>
                    <a:p>
                      <a:pPr algn="ctr"/>
                      <a:r>
                        <a:rPr kumimoji="0"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кредитных организаций в валюте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кредитов от других бюджетов бюджетной системы Российской Федерации бюджетами поселений в валюте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бюджетами  поселений кредитов от других  бюджетов системы Российской  Федерации в валюте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6 724 760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509 581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102 666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источники внутреннего финансирования дефицита  бюджета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6 724 760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509 581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102 666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4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47908" cy="15058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" y="1622436"/>
            <a:ext cx="8968740" cy="50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44208" cy="16561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 Бюджет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- Это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расходов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62379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1600" dirty="0"/>
              <a:t>Каждый житель города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(государственных)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</a:t>
            </a:r>
            <a:r>
              <a:rPr lang="ru-RU" sz="1600" dirty="0" smtClean="0"/>
              <a:t>др.</a:t>
            </a:r>
          </a:p>
          <a:p>
            <a:pPr marL="36576" indent="0">
              <a:buNone/>
            </a:pPr>
            <a:r>
              <a:rPr lang="ru-RU" sz="1600" dirty="0" smtClean="0"/>
              <a:t>Граждане </a:t>
            </a:r>
            <a:r>
              <a:rPr lang="ru-RU" sz="1600" dirty="0"/>
              <a:t>– как налогоплательщики </a:t>
            </a: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и </a:t>
            </a:r>
            <a:r>
              <a:rPr lang="ru-RU" sz="1600" dirty="0"/>
              <a:t>как потребители муниципальных </a:t>
            </a:r>
            <a:r>
              <a:rPr lang="ru-RU" sz="1600" dirty="0" smtClean="0"/>
              <a:t>услуг</a:t>
            </a:r>
          </a:p>
          <a:p>
            <a:pPr marL="36576" indent="0">
              <a:buNone/>
            </a:pPr>
            <a:r>
              <a:rPr lang="ru-RU" sz="1600" dirty="0" smtClean="0"/>
              <a:t>– </a:t>
            </a:r>
            <a:r>
              <a:rPr lang="ru-RU" sz="1600" dirty="0"/>
              <a:t>должны быть уверены в том, </a:t>
            </a: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что </a:t>
            </a:r>
            <a:r>
              <a:rPr lang="ru-RU" sz="1600" dirty="0"/>
              <a:t>передаваемые ими в </a:t>
            </a:r>
            <a:r>
              <a:rPr lang="ru-RU" sz="1600" dirty="0" smtClean="0"/>
              <a:t>распоряжение</a:t>
            </a:r>
          </a:p>
          <a:p>
            <a:pPr marL="3657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государства средства используются </a:t>
            </a: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прозрачно </a:t>
            </a:r>
            <a:r>
              <a:rPr lang="ru-RU" sz="1600" dirty="0"/>
              <a:t>и эффективно, </a:t>
            </a:r>
            <a:r>
              <a:rPr lang="ru-RU" sz="1600" dirty="0" smtClean="0"/>
              <a:t>приносят</a:t>
            </a:r>
          </a:p>
          <a:p>
            <a:pPr marL="3657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конкретные результаты, как для </a:t>
            </a:r>
            <a:r>
              <a:rPr lang="ru-RU" sz="1600" dirty="0" smtClean="0"/>
              <a:t>общества</a:t>
            </a:r>
          </a:p>
          <a:p>
            <a:pPr marL="3657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в целом, так и для каждой семьи, </a:t>
            </a: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для каждого человека.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8" y="-243408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3924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942" y="188640"/>
            <a:ext cx="6210554" cy="13617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224854"/>
              </p:ext>
            </p:extLst>
          </p:nvPr>
        </p:nvGraphicFramePr>
        <p:xfrm>
          <a:off x="431800" y="1916113"/>
          <a:ext cx="8388672" cy="494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8" y="-243408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2960353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51520" y="1916832"/>
            <a:ext cx="3672408" cy="6480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1400" dirty="0" smtClean="0">
                <a:solidFill>
                  <a:schemeClr val="tx1"/>
                </a:solidFill>
              </a:rPr>
              <a:t>налогоплательщик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540" y="2633958"/>
            <a:ext cx="33483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Помогает формировать доходную часть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бюджета (налог на доходы физических лиц,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налог на имущество физических лиц,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транспортный налог и другие)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67544" y="3611266"/>
            <a:ext cx="3312368" cy="1401910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получатель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развитой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инфраструктуры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dirty="0" smtClean="0">
                <a:solidFill>
                  <a:schemeClr val="tx1"/>
                </a:solidFill>
              </a:rPr>
              <a:t>комфортного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проживания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5013176"/>
            <a:ext cx="3312368" cy="15121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Благоустройство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города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ремонт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tx1"/>
                </a:solidFill>
              </a:rPr>
              <a:t>наружных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сетей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теплоснабжения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ХВС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водоотведение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организация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праздников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788024" y="1916832"/>
            <a:ext cx="3672408" cy="717126"/>
          </a:xfrm>
          <a:prstGeom prst="wedgeRoundRectCallout">
            <a:avLst>
              <a:gd name="adj1" fmla="val -40062"/>
              <a:gd name="adj2" fmla="val 135723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32040" y="191683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Возможности влияния</a:t>
            </a:r>
          </a:p>
          <a:p>
            <a:pPr algn="ctr"/>
            <a:r>
              <a:rPr lang="ru-RU" dirty="0"/>
              <a:t>гражданина на состав бюджета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99599014"/>
              </p:ext>
            </p:extLst>
          </p:nvPr>
        </p:nvGraphicFramePr>
        <p:xfrm>
          <a:off x="4067944" y="3429000"/>
          <a:ext cx="482453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765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03848" y="1844824"/>
            <a:ext cx="24482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844824"/>
            <a:ext cx="2376264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1844824"/>
            <a:ext cx="2376264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517232"/>
            <a:ext cx="7992888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основополагающее требование, предъявляемое к органам, составляющим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и утверждающим бюджет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852936"/>
            <a:ext cx="2232248" cy="23762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(от </a:t>
            </a:r>
            <a:r>
              <a:rPr lang="ru-RU" sz="1200" dirty="0" err="1">
                <a:solidFill>
                  <a:schemeClr val="tx1"/>
                </a:solidFill>
              </a:rPr>
              <a:t>старонормандского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en-US" sz="1200" i="1" dirty="0" err="1">
                <a:solidFill>
                  <a:schemeClr val="tx1"/>
                </a:solidFill>
              </a:rPr>
              <a:t>bougette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— </a:t>
            </a:r>
            <a:r>
              <a:rPr lang="ru-RU" sz="1200" dirty="0">
                <a:solidFill>
                  <a:schemeClr val="tx1"/>
                </a:solidFill>
              </a:rPr>
              <a:t>кошель, сумка,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кожаный мешок) — форма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образования и расходования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денежных средств,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предназначенных для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финансового обеспечения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задач и функций государства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и органов местного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самоуправления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2852936"/>
            <a:ext cx="2232248" cy="2376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(налоги юридических 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и сборы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финансовая помощь)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2852936"/>
            <a:ext cx="2232248" cy="2376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(социальные выплаты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населению, содержание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(образование,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другие),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хозяйство, благоустройство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</a:t>
            </a:r>
          </a:p>
        </p:txBody>
      </p:sp>
    </p:spTree>
    <p:extLst>
      <p:ext uri="{BB962C8B-B14F-4D97-AF65-F5344CB8AC3E}">
        <p14:creationId xmlns:p14="http://schemas.microsoft.com/office/powerpoint/2010/main" val="36417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 flipV="1">
            <a:off x="3059832" y="4581128"/>
            <a:ext cx="5256584" cy="5040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86004" y="1772816"/>
            <a:ext cx="995882" cy="45365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межбюджетных трансфертов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391418" y="2924944"/>
            <a:ext cx="804318" cy="59979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388362" y="4869160"/>
            <a:ext cx="784352" cy="5760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66073" y="1244725"/>
            <a:ext cx="6270212" cy="9066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(безвозмездные поступления) – это денежные средства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направляемые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одного уровня бюджетной системы в другой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18707" y="2654202"/>
            <a:ext cx="6270212" cy="11412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–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безвозвратной основе без установления направлений и (или) условий их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9752" y="4437112"/>
            <a:ext cx="6270212" cy="1296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средства, предоставляемые бюджету другого уровня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РФ, в целях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расходных обязательств,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возникающих при выполнении полномочий органов местного самоуправления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местного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33493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217148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35480"/>
            <a:ext cx="2170584" cy="1023768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межбюджетных трансфертов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агетная рамка 4"/>
          <p:cNvSpPr/>
          <p:nvPr/>
        </p:nvSpPr>
        <p:spPr>
          <a:xfrm>
            <a:off x="3347864" y="1916832"/>
            <a:ext cx="2088232" cy="104241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261938" y="1916832"/>
            <a:ext cx="2054478" cy="104241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72200" y="1988841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Аналогия в семейном бюджете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467544" y="3501008"/>
            <a:ext cx="2088232" cy="1008112"/>
          </a:xfrm>
          <a:prstGeom prst="flowChartOnlineStorag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«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Dotation») –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дар, пожертвование</a:t>
            </a:r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467544" y="5000000"/>
            <a:ext cx="2088232" cy="972688"/>
          </a:xfrm>
          <a:prstGeom prst="flowChartOnlineStorag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«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поддержка)</a:t>
            </a:r>
          </a:p>
        </p:txBody>
      </p:sp>
      <p:sp>
        <p:nvSpPr>
          <p:cNvPr id="12" name="Овал 11"/>
          <p:cNvSpPr/>
          <p:nvPr/>
        </p:nvSpPr>
        <p:spPr>
          <a:xfrm>
            <a:off x="3347864" y="3392996"/>
            <a:ext cx="2088232" cy="12241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74605" y="4874276"/>
            <a:ext cx="2088232" cy="12241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3573016"/>
            <a:ext cx="3150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определения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конкретной цели их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4978512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на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долевого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других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 rot="10740000">
            <a:off x="6235589" y="3484830"/>
            <a:ext cx="2057112" cy="1134420"/>
          </a:xfrm>
          <a:prstGeom prst="flowChartDelay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задержка 18"/>
          <p:cNvSpPr/>
          <p:nvPr/>
        </p:nvSpPr>
        <p:spPr>
          <a:xfrm rot="10740000">
            <a:off x="6189710" y="4877018"/>
            <a:ext cx="2085675" cy="1099040"/>
          </a:xfrm>
          <a:prstGeom prst="flowChartDelay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3645024"/>
            <a:ext cx="1858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даете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своему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карманные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8224" y="4952494"/>
            <a:ext cx="16965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«добавляете»</a:t>
            </a:r>
          </a:p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купил себе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телефон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деньги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</a:p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накопил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сам)</a:t>
            </a:r>
          </a:p>
        </p:txBody>
      </p:sp>
    </p:spTree>
    <p:extLst>
      <p:ext uri="{BB962C8B-B14F-4D97-AF65-F5344CB8AC3E}">
        <p14:creationId xmlns:p14="http://schemas.microsoft.com/office/powerpoint/2010/main" val="24157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1588088"/>
            <a:ext cx="7429054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1619672" y="3931165"/>
            <a:ext cx="1512168" cy="1175866"/>
          </a:xfrm>
          <a:prstGeom prst="flowChartExtra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210223" y="3931165"/>
            <a:ext cx="1512168" cy="1181844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-420000">
            <a:off x="1386532" y="3436127"/>
            <a:ext cx="1868650" cy="40801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580000">
            <a:off x="6069539" y="3567871"/>
            <a:ext cx="1912195" cy="2880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92080" y="295449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оходы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3090" y="3931165"/>
            <a:ext cx="114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Расходы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29544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931165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3" y="5113009"/>
            <a:ext cx="84969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            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больше доходов)            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(доходы больше расходов)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2308168"/>
            <a:ext cx="7429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доходами.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543" y="5728562"/>
            <a:ext cx="3600401" cy="940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решение об источниках покрытия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(например, использовать имеющиеся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накопления, остатки, взять в долг).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754960"/>
            <a:ext cx="3384376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решение, как их использовать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накапливать резервы, остатки,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погашать долг).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</TotalTime>
  <Words>2832</Words>
  <Application>Microsoft Office PowerPoint</Application>
  <PresentationFormat>Экран (4:3)</PresentationFormat>
  <Paragraphs>880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Бюджет для граждан</vt:lpstr>
      <vt:lpstr>Визитная карточка</vt:lpstr>
      <vt:lpstr>Предисловие</vt:lpstr>
      <vt:lpstr>   Что такое Бюджет? - Это план доходов и расходов  </vt:lpstr>
      <vt:lpstr>Гражданин и его участие в бюджетном процессе</vt:lpstr>
      <vt:lpstr>Основные понятия</vt:lpstr>
      <vt:lpstr>Основные понятия</vt:lpstr>
      <vt:lpstr>Основные понятия</vt:lpstr>
      <vt:lpstr>Основные понятия</vt:lpstr>
      <vt:lpstr>Основные показатели прогноза социально-экономического развития</vt:lpstr>
      <vt:lpstr>Составление проекта бюджета городского поселения           «Город Таруса» основывается на:</vt:lpstr>
      <vt:lpstr>Составление проекта бюджета</vt:lpstr>
      <vt:lpstr>Основные направления бюджетной политики</vt:lpstr>
      <vt:lpstr>Основные характеристики бюджета</vt:lpstr>
      <vt:lpstr>Структура доходов бюджета городского поселения «Город Таруса»</vt:lpstr>
      <vt:lpstr>Структура доходов бюджета городского поселения «Город Таруса» в 2022-2024 годах</vt:lpstr>
      <vt:lpstr>Структура налоговых доходов бюджета ГП «Город Таруса» на 2022 – 2024 гг., тыс. руб</vt:lpstr>
      <vt:lpstr>Структура неналоговых доходов бюджета ГП «Город Таруса» на 2022-2024гг.,тыс.руб</vt:lpstr>
      <vt:lpstr>Структура безвозмездных поступлений от других бюджетов бюджетной системы РФ на  2022-2024 гг., тыс. руб</vt:lpstr>
      <vt:lpstr>Расходы бюджета городского поселения по разделам бюджетной классификации расходов на 2022 -2024гг, тыс. руб.</vt:lpstr>
      <vt:lpstr>Расходы бюджета городского поселения по разделам бюджетной классификации расходов на 2022 – 2024 гг, тыс. руб.</vt:lpstr>
      <vt:lpstr>Расходы бюджета</vt:lpstr>
      <vt:lpstr>Расходы бюджета</vt:lpstr>
      <vt:lpstr>Расходы бюджета</vt:lpstr>
      <vt:lpstr>Расходы бюджета</vt:lpstr>
      <vt:lpstr> </vt:lpstr>
      <vt:lpstr>Расходы бюджета </vt:lpstr>
      <vt:lpstr>Зачем формировать и исполнять бюджет по программам ?</vt:lpstr>
      <vt:lpstr>Расходы бюджета городского поселения «Город Таруса» по муниципальным программам</vt:lpstr>
      <vt:lpstr>Расходы бюджета городского поселения «Город Таруса» по муниципальным программам</vt:lpstr>
      <vt:lpstr>Межбюджетные трансферты, выделяемые из  бюджета  городского поселения  на финансирование расходов, связанных с передачей полномочий муниципальному району «Тарусский район» на 2022 год и плановый период 2023-2024 годы в руб. </vt:lpstr>
      <vt:lpstr>Источники внутреннего финансирования дефицита бюджета городского поселения "Город Таруса" на 2022 год и плановый период 2023-2024 годы в руб.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155</cp:revision>
  <dcterms:created xsi:type="dcterms:W3CDTF">2019-05-15T09:25:06Z</dcterms:created>
  <dcterms:modified xsi:type="dcterms:W3CDTF">2022-01-26T13:37:43Z</dcterms:modified>
</cp:coreProperties>
</file>