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23"/>
            <a:ext cx="9143999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1357" y="0"/>
            <a:ext cx="4742641" cy="599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8207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28" y="52323"/>
            <a:ext cx="9145590" cy="901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4213" y="857250"/>
            <a:ext cx="6735572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5173" y="2198497"/>
            <a:ext cx="8660130" cy="4304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12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2" Type="http://schemas.openxmlformats.org/officeDocument/2006/relationships/image" Target="../media/image69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12.png"/><Relationship Id="rId4" Type="http://schemas.openxmlformats.org/officeDocument/2006/relationships/image" Target="../media/image7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1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Relationship Id="rId3" Type="http://schemas.openxmlformats.org/officeDocument/2006/relationships/image" Target="../media/image12.png"/><Relationship Id="rId4" Type="http://schemas.openxmlformats.org/officeDocument/2006/relationships/image" Target="../media/image8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12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1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png"/><Relationship Id="rId3" Type="http://schemas.openxmlformats.org/officeDocument/2006/relationships/image" Target="../media/image1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Relationship Id="rId3" Type="http://schemas.openxmlformats.org/officeDocument/2006/relationships/image" Target="../media/image1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png"/><Relationship Id="rId3" Type="http://schemas.openxmlformats.org/officeDocument/2006/relationships/image" Target="../media/image1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Relationship Id="rId3" Type="http://schemas.openxmlformats.org/officeDocument/2006/relationships/image" Target="../media/image12.png"/><Relationship Id="rId4" Type="http://schemas.openxmlformats.org/officeDocument/2006/relationships/image" Target="../media/image95.jpg"/><Relationship Id="rId5" Type="http://schemas.openxmlformats.org/officeDocument/2006/relationships/image" Target="../media/image96.jpg"/><Relationship Id="rId6" Type="http://schemas.openxmlformats.org/officeDocument/2006/relationships/image" Target="../media/image97.jpg"/><Relationship Id="rId7" Type="http://schemas.openxmlformats.org/officeDocument/2006/relationships/image" Target="../media/image98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Relationship Id="rId3" Type="http://schemas.openxmlformats.org/officeDocument/2006/relationships/image" Target="../media/image12.png"/><Relationship Id="rId4" Type="http://schemas.openxmlformats.org/officeDocument/2006/relationships/image" Target="../media/image100.jpg"/><Relationship Id="rId5" Type="http://schemas.openxmlformats.org/officeDocument/2006/relationships/image" Target="../media/image10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1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Relationship Id="rId3" Type="http://schemas.openxmlformats.org/officeDocument/2006/relationships/image" Target="../media/image12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2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2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107.png"/><Relationship Id="rId4" Type="http://schemas.openxmlformats.org/officeDocument/2006/relationships/image" Target="../media/image109.png"/><Relationship Id="rId5" Type="http://schemas.openxmlformats.org/officeDocument/2006/relationships/image" Target="../media/image110.jpg"/><Relationship Id="rId6" Type="http://schemas.openxmlformats.org/officeDocument/2006/relationships/image" Target="../media/image111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png"/><Relationship Id="rId3" Type="http://schemas.openxmlformats.org/officeDocument/2006/relationships/image" Target="../media/image1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Relationship Id="rId3" Type="http://schemas.openxmlformats.org/officeDocument/2006/relationships/image" Target="../media/image12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png"/><Relationship Id="rId3" Type="http://schemas.openxmlformats.org/officeDocument/2006/relationships/image" Target="../media/image12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Relationship Id="rId3" Type="http://schemas.openxmlformats.org/officeDocument/2006/relationships/image" Target="../media/image12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1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12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8680" y="1409700"/>
            <a:ext cx="8075295" cy="2233930"/>
            <a:chOff x="868680" y="1409700"/>
            <a:chExt cx="8075295" cy="2233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3208" y="1409700"/>
              <a:ext cx="6753606" cy="6911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" y="1982723"/>
              <a:ext cx="7354061" cy="6210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8547" y="2284475"/>
              <a:ext cx="4825746" cy="6210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9015" y="2653283"/>
              <a:ext cx="4482845" cy="6210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52871" y="3022091"/>
              <a:ext cx="3490722" cy="62102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30020" y="2051685"/>
            <a:ext cx="7449820" cy="1400175"/>
          </a:xfrm>
          <a:prstGeom prst="rect"/>
        </p:spPr>
        <p:txBody>
          <a:bodyPr wrap="square" lIns="0" tIns="49530" rIns="0" bIns="0" rtlCol="0" vert="horz">
            <a:spAutoFit/>
          </a:bodyPr>
          <a:lstStyle/>
          <a:p>
            <a:pPr marL="1242060" marR="516255" indent="-1229995">
              <a:lnSpc>
                <a:spcPts val="2380"/>
              </a:lnSpc>
              <a:spcBef>
                <a:spcPts val="390"/>
              </a:spcBef>
              <a:tabLst>
                <a:tab pos="4933950" algn="l"/>
              </a:tabLst>
            </a:pPr>
            <a:r>
              <a:rPr dirty="0" sz="2200" spc="-40"/>
              <a:t>Городского</a:t>
            </a:r>
            <a:r>
              <a:rPr dirty="0" sz="2200" spc="10"/>
              <a:t> </a:t>
            </a:r>
            <a:r>
              <a:rPr dirty="0" sz="2200" spc="-5"/>
              <a:t>поселения</a:t>
            </a:r>
            <a:r>
              <a:rPr dirty="0" sz="2200" spc="30"/>
              <a:t> </a:t>
            </a:r>
            <a:r>
              <a:rPr dirty="0" sz="2200" spc="-45"/>
              <a:t>«Город</a:t>
            </a:r>
            <a:r>
              <a:rPr dirty="0" sz="2200" spc="-5"/>
              <a:t> </a:t>
            </a:r>
            <a:r>
              <a:rPr dirty="0" sz="2200" spc="-20"/>
              <a:t>Таруса»	</a:t>
            </a:r>
            <a:r>
              <a:rPr dirty="0" sz="2200" spc="-5"/>
              <a:t>на 2023 </a:t>
            </a:r>
            <a:r>
              <a:rPr dirty="0" sz="2200" spc="-45"/>
              <a:t>год </a:t>
            </a:r>
            <a:r>
              <a:rPr dirty="0" sz="2200" spc="-5"/>
              <a:t>и </a:t>
            </a:r>
            <a:r>
              <a:rPr dirty="0" sz="2200" spc="-10"/>
              <a:t>на </a:t>
            </a:r>
            <a:r>
              <a:rPr dirty="0" sz="2200" spc="-535"/>
              <a:t> </a:t>
            </a:r>
            <a:r>
              <a:rPr dirty="0" sz="2200" spc="-15"/>
              <a:t>плановый</a:t>
            </a:r>
            <a:r>
              <a:rPr dirty="0" sz="2200" spc="-10"/>
              <a:t> </a:t>
            </a:r>
            <a:r>
              <a:rPr dirty="0" sz="2200" spc="-20"/>
              <a:t>период</a:t>
            </a:r>
            <a:r>
              <a:rPr dirty="0" sz="2200" spc="5"/>
              <a:t> </a:t>
            </a:r>
            <a:r>
              <a:rPr dirty="0" sz="2200" spc="-5"/>
              <a:t>2024</a:t>
            </a:r>
            <a:r>
              <a:rPr dirty="0" sz="2200" spc="-15"/>
              <a:t> </a:t>
            </a:r>
            <a:r>
              <a:rPr dirty="0" sz="2200" spc="-5"/>
              <a:t>и 2025 </a:t>
            </a:r>
            <a:r>
              <a:rPr dirty="0" sz="2200" spc="-40"/>
              <a:t>годов</a:t>
            </a:r>
            <a:endParaRPr sz="2200"/>
          </a:p>
          <a:p>
            <a:pPr marL="4597400" marR="5080" indent="-1134110">
              <a:lnSpc>
                <a:spcPts val="2910"/>
              </a:lnSpc>
              <a:spcBef>
                <a:spcPts val="50"/>
              </a:spcBef>
            </a:pPr>
            <a:r>
              <a:rPr dirty="0" sz="2200" spc="-10"/>
              <a:t>Решение </a:t>
            </a:r>
            <a:r>
              <a:rPr dirty="0" sz="2200" spc="-35"/>
              <a:t>Городской </a:t>
            </a:r>
            <a:r>
              <a:rPr dirty="0" sz="2200" spc="-5"/>
              <a:t>Думы № </a:t>
            </a:r>
            <a:r>
              <a:rPr dirty="0" sz="2200"/>
              <a:t>42 </a:t>
            </a:r>
            <a:r>
              <a:rPr dirty="0" sz="2200" spc="-540"/>
              <a:t> </a:t>
            </a:r>
            <a:r>
              <a:rPr dirty="0" sz="2200" spc="-15"/>
              <a:t>от</a:t>
            </a:r>
            <a:r>
              <a:rPr dirty="0" sz="2200" spc="-35"/>
              <a:t> </a:t>
            </a:r>
            <a:r>
              <a:rPr dirty="0" sz="2200"/>
              <a:t>«27»</a:t>
            </a:r>
            <a:r>
              <a:rPr dirty="0" sz="2200" spc="-35"/>
              <a:t> </a:t>
            </a:r>
            <a:r>
              <a:rPr dirty="0" sz="2200" spc="-10"/>
              <a:t>декабря</a:t>
            </a:r>
            <a:r>
              <a:rPr dirty="0" sz="2200" spc="-25"/>
              <a:t> </a:t>
            </a:r>
            <a:r>
              <a:rPr dirty="0" sz="2200"/>
              <a:t>2022</a:t>
            </a:r>
            <a:r>
              <a:rPr dirty="0" sz="2200" spc="-40"/>
              <a:t> </a:t>
            </a:r>
            <a:r>
              <a:rPr dirty="0" sz="2200" spc="-130"/>
              <a:t>г.</a:t>
            </a:r>
            <a:endParaRPr sz="2200"/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3744" y="0"/>
            <a:ext cx="2810255" cy="120396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2819399" cy="16230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3572255"/>
              <a:ext cx="9143999" cy="328574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585208" y="6121400"/>
            <a:ext cx="7677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04607A"/>
                </a:solidFill>
                <a:latin typeface="Times New Roman"/>
                <a:cs typeface="Times New Roman"/>
              </a:rPr>
              <a:t>Таруса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2023</a:t>
            </a:r>
            <a:r>
              <a:rPr dirty="0" sz="1600" spc="-7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35" b="1">
                <a:solidFill>
                  <a:srgbClr val="04607A"/>
                </a:solidFill>
                <a:latin typeface="Times New Roman"/>
                <a:cs typeface="Times New Roman"/>
              </a:rPr>
              <a:t>год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551" y="0"/>
            <a:ext cx="5831205" cy="14897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10"/>
              <a:t>Основные </a:t>
            </a:r>
            <a:r>
              <a:rPr dirty="0" sz="3200" spc="-15"/>
              <a:t>показатели </a:t>
            </a:r>
            <a:r>
              <a:rPr dirty="0" sz="3200" spc="-5"/>
              <a:t>прогноза </a:t>
            </a:r>
            <a:r>
              <a:rPr dirty="0" sz="3200" spc="-785"/>
              <a:t> </a:t>
            </a:r>
            <a:r>
              <a:rPr dirty="0" sz="3200" spc="-5"/>
              <a:t>социально-экономического </a:t>
            </a:r>
            <a:r>
              <a:rPr dirty="0" sz="3200"/>
              <a:t> </a:t>
            </a:r>
            <a:r>
              <a:rPr dirty="0" sz="3200" spc="-5"/>
              <a:t>развития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5173" y="1982470"/>
          <a:ext cx="8660130" cy="4549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1220"/>
                <a:gridCol w="871854"/>
                <a:gridCol w="902335"/>
                <a:gridCol w="833755"/>
                <a:gridCol w="928370"/>
                <a:gridCol w="833754"/>
                <a:gridCol w="857250"/>
              </a:tblGrid>
              <a:tr h="375030">
                <a:tc>
                  <a:txBody>
                    <a:bodyPr/>
                    <a:lstStyle/>
                    <a:p>
                      <a:pPr algn="ctr" marL="3175">
                        <a:lnSpc>
                          <a:spcPts val="1370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ПОКАЗАТЕЛИ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05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Ед.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измер.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ts val="140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2095">
                        <a:lnSpc>
                          <a:spcPct val="100000"/>
                        </a:lnSpc>
                      </a:pPr>
                      <a:r>
                        <a:rPr dirty="0" sz="12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40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Оценка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0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40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358139">
                <a:tc gridSpan="7">
                  <a:txBody>
                    <a:bodyPr/>
                    <a:lstStyle/>
                    <a:p>
                      <a:pPr algn="ctr" marL="73025">
                        <a:lnSpc>
                          <a:spcPts val="137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Основные</a:t>
                      </a:r>
                      <a:r>
                        <a:rPr dirty="0" sz="1200" spc="24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экономические</a:t>
                      </a:r>
                      <a:r>
                        <a:rPr dirty="0" sz="1200" spc="24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показатели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5031">
                <a:tc>
                  <a:txBody>
                    <a:bodyPr/>
                    <a:lstStyle/>
                    <a:p>
                      <a:pPr marL="59690">
                        <a:lnSpc>
                          <a:spcPts val="137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Объем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отгруженной</a:t>
                      </a:r>
                      <a:r>
                        <a:rPr dirty="0" sz="1200" spc="23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промышленной</a:t>
                      </a:r>
                      <a:endParaRPr sz="1200">
                        <a:latin typeface="Constantia"/>
                        <a:cs typeface="Constantia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продукции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0"/>
                        </a:lnSpc>
                      </a:pPr>
                      <a:r>
                        <a:rPr dirty="0" sz="1200" spc="-20">
                          <a:latin typeface="Constantia"/>
                          <a:cs typeface="Constantia"/>
                        </a:rPr>
                        <a:t>Тыс.руб.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232</a:t>
                      </a:r>
                      <a:r>
                        <a:rPr dirty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717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046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809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082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006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082</a:t>
                      </a:r>
                      <a:r>
                        <a:rPr dirty="0" sz="12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105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082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426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187451">
                <a:tc>
                  <a:txBody>
                    <a:bodyPr/>
                    <a:lstStyle/>
                    <a:p>
                      <a:pPr marL="59690">
                        <a:lnSpc>
                          <a:spcPts val="1375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Рост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>
                          <a:latin typeface="Constantia"/>
                          <a:cs typeface="Constantia"/>
                        </a:rPr>
                        <a:t>%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132,1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84,9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103,4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187451">
                <a:tc>
                  <a:txBody>
                    <a:bodyPr/>
                    <a:lstStyle/>
                    <a:p>
                      <a:pPr marL="59690">
                        <a:lnSpc>
                          <a:spcPts val="1375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Строительство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(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объем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работ)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 spc="-20">
                          <a:latin typeface="Constantia"/>
                          <a:cs typeface="Constantia"/>
                        </a:rPr>
                        <a:t>Тыс.руб.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180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945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188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002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198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342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204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292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224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187579">
                <a:tc>
                  <a:txBody>
                    <a:bodyPr/>
                    <a:lstStyle/>
                    <a:p>
                      <a:pPr marL="59690">
                        <a:lnSpc>
                          <a:spcPts val="1375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Рост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>
                          <a:latin typeface="Constantia"/>
                          <a:cs typeface="Constantia"/>
                        </a:rPr>
                        <a:t>%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118,0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103,9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105,5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103,0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109,9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187451">
                <a:tc>
                  <a:txBody>
                    <a:bodyPr/>
                    <a:lstStyle/>
                    <a:p>
                      <a:pPr marL="59690">
                        <a:lnSpc>
                          <a:spcPts val="137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Инвестиции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в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основной</a:t>
                      </a:r>
                      <a:r>
                        <a:rPr dirty="0" sz="1200" spc="-6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капитал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 spc="-20">
                          <a:latin typeface="Constantia"/>
                          <a:cs typeface="Constantia"/>
                        </a:rPr>
                        <a:t>Тыс.руб.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274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449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218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736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218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955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222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458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226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249428">
                <a:tc>
                  <a:txBody>
                    <a:bodyPr/>
                    <a:lstStyle/>
                    <a:p>
                      <a:pPr marL="59690">
                        <a:lnSpc>
                          <a:spcPts val="1375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Рост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>
                          <a:latin typeface="Constantia"/>
                          <a:cs typeface="Constantia"/>
                        </a:rPr>
                        <a:t>%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91,4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79,7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100,1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101,6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101,6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187451">
                <a:tc gridSpan="7">
                  <a:txBody>
                    <a:bodyPr/>
                    <a:lstStyle/>
                    <a:p>
                      <a:pPr algn="ctr" marL="420370">
                        <a:lnSpc>
                          <a:spcPts val="137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Финансы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7451">
                <a:tc>
                  <a:txBody>
                    <a:bodyPr/>
                    <a:lstStyle/>
                    <a:p>
                      <a:pPr marL="59690">
                        <a:lnSpc>
                          <a:spcPts val="1375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Прибыль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прибыльных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организаций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 spc="-5">
                          <a:latin typeface="Constantia"/>
                          <a:cs typeface="Constantia"/>
                        </a:rPr>
                        <a:t>Млн.руб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110,2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115,8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121,5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128,9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136,0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375031">
                <a:tc>
                  <a:txBody>
                    <a:bodyPr/>
                    <a:lstStyle/>
                    <a:p>
                      <a:pPr marL="59690">
                        <a:lnSpc>
                          <a:spcPts val="137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Ф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н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оп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л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а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ы</a:t>
                      </a:r>
                      <a:r>
                        <a:rPr dirty="0" sz="1200" spc="-7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у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да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,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в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е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г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 spc="-20">
                          <a:latin typeface="Constantia"/>
                          <a:cs typeface="Constantia"/>
                        </a:rPr>
                        <a:t>Тыс.руб.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708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570,44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740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136,8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800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780,0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872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086,0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958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396,9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366649">
                <a:tc>
                  <a:txBody>
                    <a:bodyPr/>
                    <a:lstStyle/>
                    <a:p>
                      <a:pPr marL="59690">
                        <a:lnSpc>
                          <a:spcPts val="1375"/>
                        </a:lnSpc>
                      </a:pP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ред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н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яя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за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аб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от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н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ая</a:t>
                      </a:r>
                      <a:r>
                        <a:rPr dirty="0" sz="1200" spc="-6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л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а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а</a:t>
                      </a:r>
                      <a:r>
                        <a:rPr dirty="0" sz="1200" spc="-8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н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г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аб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от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н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.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 spc="-15">
                          <a:latin typeface="Constantia"/>
                          <a:cs typeface="Constantia"/>
                        </a:rPr>
                        <a:t>Руб.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34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919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36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735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39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674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43</a:t>
                      </a:r>
                      <a:r>
                        <a:rPr dirty="0" sz="12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284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0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47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483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187452">
                <a:tc gridSpan="7"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dirty="0" sz="12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Трудовые</a:t>
                      </a:r>
                      <a:r>
                        <a:rPr dirty="0" sz="1200" spc="229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ресурсы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7451">
                <a:tc>
                  <a:txBody>
                    <a:bodyPr/>
                    <a:lstStyle/>
                    <a:p>
                      <a:pPr marL="59690">
                        <a:lnSpc>
                          <a:spcPts val="1375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Чи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лен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н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ос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ь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на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е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лени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я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н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а</a:t>
                      </a:r>
                      <a:r>
                        <a:rPr dirty="0" sz="1200" spc="-6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к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онец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г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да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 spc="-15">
                          <a:latin typeface="Constantia"/>
                          <a:cs typeface="Constantia"/>
                        </a:rPr>
                        <a:t>Чел.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9194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9181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9190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9245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9291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187540">
                <a:tc>
                  <a:txBody>
                    <a:bodyPr/>
                    <a:lstStyle/>
                    <a:p>
                      <a:pPr marL="59690">
                        <a:lnSpc>
                          <a:spcPts val="1375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в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ом</a:t>
                      </a:r>
                      <a:r>
                        <a:rPr dirty="0" sz="1200" spc="-7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чи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л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е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ети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1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8</a:t>
                      </a:r>
                      <a:r>
                        <a:rPr dirty="0" sz="1200" spc="-6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лет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 spc="-15">
                          <a:latin typeface="Constantia"/>
                          <a:cs typeface="Constantia"/>
                        </a:rPr>
                        <a:t>Чел.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1867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1830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1811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1807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375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1789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374967">
                <a:tc>
                  <a:txBody>
                    <a:bodyPr/>
                    <a:lstStyle/>
                    <a:p>
                      <a:pPr marL="59690">
                        <a:lnSpc>
                          <a:spcPts val="1375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Чи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лен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н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ос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ь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аб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а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ющи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х</a:t>
                      </a:r>
                      <a:r>
                        <a:rPr dirty="0" sz="1200" spc="-6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в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э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к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оно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м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и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к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е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в</a:t>
                      </a:r>
                      <a:endParaRPr sz="1200">
                        <a:latin typeface="Constantia"/>
                        <a:cs typeface="Constantia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среднегодовом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исчислении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 spc="-15">
                          <a:latin typeface="Constantia"/>
                          <a:cs typeface="Constantia"/>
                        </a:rPr>
                        <a:t>Чел.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41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1691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1679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1682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1679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5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1682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374954">
                <a:tc>
                  <a:txBody>
                    <a:bodyPr/>
                    <a:lstStyle/>
                    <a:p>
                      <a:pPr marL="59690">
                        <a:lnSpc>
                          <a:spcPts val="1375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тат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ч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н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ая</a:t>
                      </a:r>
                      <a:r>
                        <a:rPr dirty="0" sz="1200" spc="-6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оим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с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т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ь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сн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ов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н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ы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х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фон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ов</a:t>
                      </a:r>
                      <a:endParaRPr sz="1200">
                        <a:latin typeface="Constantia"/>
                        <a:cs typeface="Constantia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кр.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и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ср.предприятий(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на</a:t>
                      </a:r>
                      <a:r>
                        <a:rPr dirty="0" sz="1200" spc="-6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конец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года)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375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Млн.руб.</a:t>
                      </a:r>
                      <a:endParaRPr sz="1200">
                        <a:latin typeface="Constantia"/>
                        <a:cs typeface="Constanti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41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286,3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292,0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298,7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310,6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1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326,2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216276" y="1436573"/>
            <a:ext cx="6038850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0E6EC5"/>
                </a:solidFill>
                <a:latin typeface="Times New Roman"/>
                <a:cs typeface="Times New Roman"/>
              </a:rPr>
              <a:t>ПРОГНОЗ</a:t>
            </a:r>
            <a:r>
              <a:rPr dirty="0" sz="1400" spc="-30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E6EC5"/>
                </a:solidFill>
                <a:latin typeface="Times New Roman"/>
                <a:cs typeface="Times New Roman"/>
              </a:rPr>
              <a:t>ОСНОВНЫХ</a:t>
            </a:r>
            <a:r>
              <a:rPr dirty="0" sz="1400" spc="-15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400" spc="-20" b="1">
                <a:solidFill>
                  <a:srgbClr val="0E6EC5"/>
                </a:solidFill>
                <a:latin typeface="Times New Roman"/>
                <a:cs typeface="Times New Roman"/>
              </a:rPr>
              <a:t>ПОКАЗАТЕЛЕЙ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solidFill>
                  <a:srgbClr val="0E6EC5"/>
                </a:solidFill>
                <a:latin typeface="Times New Roman"/>
                <a:cs typeface="Times New Roman"/>
              </a:rPr>
              <a:t>социально-экономического</a:t>
            </a:r>
            <a:r>
              <a:rPr dirty="0" sz="1400" spc="-10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0E6EC5"/>
                </a:solidFill>
                <a:latin typeface="Times New Roman"/>
                <a:cs typeface="Times New Roman"/>
              </a:rPr>
              <a:t>развития</a:t>
            </a:r>
            <a:r>
              <a:rPr dirty="0" sz="1400" spc="-20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0E6EC5"/>
                </a:solidFill>
                <a:latin typeface="Times New Roman"/>
                <a:cs typeface="Times New Roman"/>
              </a:rPr>
              <a:t>ГП</a:t>
            </a:r>
            <a:r>
              <a:rPr dirty="0" sz="1400" spc="10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400" spc="-30" b="1">
                <a:solidFill>
                  <a:srgbClr val="0E6EC5"/>
                </a:solidFill>
                <a:latin typeface="Times New Roman"/>
                <a:cs typeface="Times New Roman"/>
              </a:rPr>
              <a:t>«Город</a:t>
            </a:r>
            <a:r>
              <a:rPr dirty="0" sz="1400" spc="-45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400" spc="-15" b="1">
                <a:solidFill>
                  <a:srgbClr val="0E6EC5"/>
                </a:solidFill>
                <a:latin typeface="Times New Roman"/>
                <a:cs typeface="Times New Roman"/>
              </a:rPr>
              <a:t>Таруса»</a:t>
            </a:r>
            <a:r>
              <a:rPr dirty="0" sz="1400" spc="-10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0E6EC5"/>
                </a:solidFill>
                <a:latin typeface="Times New Roman"/>
                <a:cs typeface="Times New Roman"/>
              </a:rPr>
              <a:t>на</a:t>
            </a:r>
            <a:r>
              <a:rPr dirty="0" sz="1400" spc="15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0E6EC5"/>
                </a:solidFill>
                <a:latin typeface="Times New Roman"/>
                <a:cs typeface="Times New Roman"/>
              </a:rPr>
              <a:t>2023-2025годы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7020" y="135636"/>
            <a:ext cx="6122670" cy="134340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76372" y="2304288"/>
            <a:ext cx="1321435" cy="562610"/>
            <a:chOff x="2976372" y="2304288"/>
            <a:chExt cx="1321435" cy="562610"/>
          </a:xfrm>
        </p:grpSpPr>
        <p:sp>
          <p:nvSpPr>
            <p:cNvPr id="4" name="object 4"/>
            <p:cNvSpPr/>
            <p:nvPr/>
          </p:nvSpPr>
          <p:spPr>
            <a:xfrm>
              <a:off x="2989326" y="2317242"/>
              <a:ext cx="1295400" cy="536575"/>
            </a:xfrm>
            <a:custGeom>
              <a:avLst/>
              <a:gdLst/>
              <a:ahLst/>
              <a:cxnLst/>
              <a:rect l="l" t="t" r="r" b="b"/>
              <a:pathLst>
                <a:path w="1295400" h="536575">
                  <a:moveTo>
                    <a:pt x="1027176" y="0"/>
                  </a:moveTo>
                  <a:lnTo>
                    <a:pt x="268224" y="0"/>
                  </a:lnTo>
                  <a:lnTo>
                    <a:pt x="220024" y="4323"/>
                  </a:lnTo>
                  <a:lnTo>
                    <a:pt x="174653" y="16786"/>
                  </a:lnTo>
                  <a:lnTo>
                    <a:pt x="132870" y="36632"/>
                  </a:lnTo>
                  <a:lnTo>
                    <a:pt x="95432" y="63100"/>
                  </a:lnTo>
                  <a:lnTo>
                    <a:pt x="63100" y="95432"/>
                  </a:lnTo>
                  <a:lnTo>
                    <a:pt x="36632" y="132870"/>
                  </a:lnTo>
                  <a:lnTo>
                    <a:pt x="16786" y="174653"/>
                  </a:lnTo>
                  <a:lnTo>
                    <a:pt x="4323" y="220024"/>
                  </a:lnTo>
                  <a:lnTo>
                    <a:pt x="0" y="268224"/>
                  </a:lnTo>
                  <a:lnTo>
                    <a:pt x="0" y="447040"/>
                  </a:lnTo>
                  <a:lnTo>
                    <a:pt x="7022" y="481851"/>
                  </a:lnTo>
                  <a:lnTo>
                    <a:pt x="26177" y="510270"/>
                  </a:lnTo>
                  <a:lnTo>
                    <a:pt x="54596" y="529425"/>
                  </a:lnTo>
                  <a:lnTo>
                    <a:pt x="89407" y="536448"/>
                  </a:lnTo>
                  <a:lnTo>
                    <a:pt x="1205991" y="536448"/>
                  </a:lnTo>
                  <a:lnTo>
                    <a:pt x="1240803" y="529425"/>
                  </a:lnTo>
                  <a:lnTo>
                    <a:pt x="1269222" y="510270"/>
                  </a:lnTo>
                  <a:lnTo>
                    <a:pt x="1288377" y="481851"/>
                  </a:lnTo>
                  <a:lnTo>
                    <a:pt x="1295400" y="447040"/>
                  </a:lnTo>
                  <a:lnTo>
                    <a:pt x="1295400" y="268224"/>
                  </a:lnTo>
                  <a:lnTo>
                    <a:pt x="1291076" y="220024"/>
                  </a:lnTo>
                  <a:lnTo>
                    <a:pt x="1278613" y="174653"/>
                  </a:lnTo>
                  <a:lnTo>
                    <a:pt x="1258767" y="132870"/>
                  </a:lnTo>
                  <a:lnTo>
                    <a:pt x="1232299" y="95432"/>
                  </a:lnTo>
                  <a:lnTo>
                    <a:pt x="1199967" y="63100"/>
                  </a:lnTo>
                  <a:lnTo>
                    <a:pt x="1162529" y="36632"/>
                  </a:lnTo>
                  <a:lnTo>
                    <a:pt x="1120746" y="16786"/>
                  </a:lnTo>
                  <a:lnTo>
                    <a:pt x="1075375" y="4323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FC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989326" y="2317242"/>
              <a:ext cx="1295400" cy="536575"/>
            </a:xfrm>
            <a:custGeom>
              <a:avLst/>
              <a:gdLst/>
              <a:ahLst/>
              <a:cxnLst/>
              <a:rect l="l" t="t" r="r" b="b"/>
              <a:pathLst>
                <a:path w="1295400" h="536575">
                  <a:moveTo>
                    <a:pt x="89407" y="536448"/>
                  </a:moveTo>
                  <a:lnTo>
                    <a:pt x="1205991" y="536448"/>
                  </a:lnTo>
                  <a:lnTo>
                    <a:pt x="1240803" y="529425"/>
                  </a:lnTo>
                  <a:lnTo>
                    <a:pt x="1269222" y="510270"/>
                  </a:lnTo>
                  <a:lnTo>
                    <a:pt x="1288377" y="481851"/>
                  </a:lnTo>
                  <a:lnTo>
                    <a:pt x="1295400" y="447040"/>
                  </a:lnTo>
                  <a:lnTo>
                    <a:pt x="1295400" y="268224"/>
                  </a:lnTo>
                  <a:lnTo>
                    <a:pt x="1291076" y="220024"/>
                  </a:lnTo>
                  <a:lnTo>
                    <a:pt x="1278613" y="174653"/>
                  </a:lnTo>
                  <a:lnTo>
                    <a:pt x="1258767" y="132870"/>
                  </a:lnTo>
                  <a:lnTo>
                    <a:pt x="1232299" y="95432"/>
                  </a:lnTo>
                  <a:lnTo>
                    <a:pt x="1199967" y="63100"/>
                  </a:lnTo>
                  <a:lnTo>
                    <a:pt x="1162529" y="36632"/>
                  </a:lnTo>
                  <a:lnTo>
                    <a:pt x="1120746" y="16786"/>
                  </a:lnTo>
                  <a:lnTo>
                    <a:pt x="1075375" y="4323"/>
                  </a:lnTo>
                  <a:lnTo>
                    <a:pt x="1027176" y="0"/>
                  </a:lnTo>
                  <a:lnTo>
                    <a:pt x="268224" y="0"/>
                  </a:lnTo>
                  <a:lnTo>
                    <a:pt x="220024" y="4323"/>
                  </a:lnTo>
                  <a:lnTo>
                    <a:pt x="174653" y="16786"/>
                  </a:lnTo>
                  <a:lnTo>
                    <a:pt x="132870" y="36632"/>
                  </a:lnTo>
                  <a:lnTo>
                    <a:pt x="95432" y="63100"/>
                  </a:lnTo>
                  <a:lnTo>
                    <a:pt x="63100" y="95432"/>
                  </a:lnTo>
                  <a:lnTo>
                    <a:pt x="36632" y="132870"/>
                  </a:lnTo>
                  <a:lnTo>
                    <a:pt x="16786" y="174653"/>
                  </a:lnTo>
                  <a:lnTo>
                    <a:pt x="4323" y="220024"/>
                  </a:lnTo>
                  <a:lnTo>
                    <a:pt x="0" y="268224"/>
                  </a:lnTo>
                  <a:lnTo>
                    <a:pt x="0" y="447040"/>
                  </a:lnTo>
                  <a:lnTo>
                    <a:pt x="7022" y="481851"/>
                  </a:lnTo>
                  <a:lnTo>
                    <a:pt x="26177" y="510270"/>
                  </a:lnTo>
                  <a:lnTo>
                    <a:pt x="54596" y="529425"/>
                  </a:lnTo>
                  <a:lnTo>
                    <a:pt x="89407" y="536448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508" y="4920996"/>
            <a:ext cx="7943850" cy="153390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97381" y="5113146"/>
            <a:ext cx="694880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04607A"/>
                </a:solidFill>
                <a:latin typeface="Times New Roman"/>
                <a:cs typeface="Times New Roman"/>
              </a:rPr>
              <a:t>Бюджет</a:t>
            </a:r>
            <a:r>
              <a:rPr dirty="0" sz="1600" spc="3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муниципального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образования</a:t>
            </a:r>
            <a:r>
              <a:rPr dirty="0" sz="1600" spc="-20" b="1">
                <a:solidFill>
                  <a:srgbClr val="04607A"/>
                </a:solidFill>
                <a:latin typeface="Times New Roman"/>
                <a:cs typeface="Times New Roman"/>
              </a:rPr>
              <a:t> городское</a:t>
            </a:r>
            <a:r>
              <a:rPr dirty="0" sz="1600" spc="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поселение</a:t>
            </a:r>
            <a:r>
              <a:rPr dirty="0" sz="1600" spc="4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35" b="1">
                <a:solidFill>
                  <a:srgbClr val="04607A"/>
                </a:solidFill>
                <a:latin typeface="Times New Roman"/>
                <a:cs typeface="Times New Roman"/>
              </a:rPr>
              <a:t>«Город</a:t>
            </a:r>
            <a:r>
              <a:rPr dirty="0" sz="1600" spc="-2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04607A"/>
                </a:solidFill>
                <a:latin typeface="Times New Roman"/>
                <a:cs typeface="Times New Roman"/>
              </a:rPr>
              <a:t>Таруса» </a:t>
            </a:r>
            <a:r>
              <a:rPr dirty="0" sz="1600" spc="-38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на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 2023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600" spc="-35" b="1">
                <a:solidFill>
                  <a:srgbClr val="04607A"/>
                </a:solidFill>
                <a:latin typeface="Times New Roman"/>
                <a:cs typeface="Times New Roman"/>
              </a:rPr>
              <a:t>год</a:t>
            </a:r>
            <a:r>
              <a:rPr dirty="0" sz="1600" spc="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и</a:t>
            </a:r>
            <a:r>
              <a:rPr dirty="0" sz="1600" spc="1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на</a:t>
            </a:r>
            <a:r>
              <a:rPr dirty="0" sz="1600" spc="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плановый</a:t>
            </a:r>
            <a:r>
              <a:rPr dirty="0" sz="1600" spc="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04607A"/>
                </a:solidFill>
                <a:latin typeface="Times New Roman"/>
                <a:cs typeface="Times New Roman"/>
              </a:rPr>
              <a:t>период</a:t>
            </a:r>
            <a:r>
              <a:rPr dirty="0" sz="1600" spc="2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2024 и</a:t>
            </a:r>
            <a:r>
              <a:rPr dirty="0" sz="1600" spc="2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2025</a:t>
            </a:r>
            <a:r>
              <a:rPr dirty="0" sz="1600" spc="-1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30" b="1">
                <a:solidFill>
                  <a:srgbClr val="04607A"/>
                </a:solidFill>
                <a:latin typeface="Times New Roman"/>
                <a:cs typeface="Times New Roman"/>
              </a:rPr>
              <a:t>годов</a:t>
            </a:r>
            <a:r>
              <a:rPr dirty="0" sz="1600" spc="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04607A"/>
                </a:solidFill>
                <a:latin typeface="Times New Roman"/>
                <a:cs typeface="Times New Roman"/>
              </a:rPr>
              <a:t>сформирован</a:t>
            </a:r>
            <a:r>
              <a:rPr dirty="0" sz="1600" spc="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в</a:t>
            </a:r>
            <a:r>
              <a:rPr dirty="0" sz="1600" spc="1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программном</a:t>
            </a:r>
            <a:endParaRPr sz="16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</a:pPr>
            <a:r>
              <a:rPr dirty="0" sz="1600" spc="-15" b="1">
                <a:solidFill>
                  <a:srgbClr val="04607A"/>
                </a:solidFill>
                <a:latin typeface="Times New Roman"/>
                <a:cs typeface="Times New Roman"/>
              </a:rPr>
              <a:t>формате.</a:t>
            </a:r>
            <a:endParaRPr sz="1600">
              <a:latin typeface="Times New Roman"/>
              <a:cs typeface="Times New Roman"/>
            </a:endParaRPr>
          </a:p>
          <a:p>
            <a:pPr algn="ctr" marL="3175">
              <a:lnSpc>
                <a:spcPct val="100000"/>
              </a:lnSpc>
            </a:pP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На</a:t>
            </a:r>
            <a:r>
              <a:rPr dirty="0" sz="1600" spc="1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01.01.2023</a:t>
            </a:r>
            <a:r>
              <a:rPr dirty="0" sz="1600" spc="-1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25" b="1">
                <a:solidFill>
                  <a:srgbClr val="04607A"/>
                </a:solidFill>
                <a:latin typeface="Times New Roman"/>
                <a:cs typeface="Times New Roman"/>
              </a:rPr>
              <a:t>года</a:t>
            </a:r>
            <a:r>
              <a:rPr dirty="0" sz="1600" spc="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в </a:t>
            </a:r>
            <a:r>
              <a:rPr dirty="0" sz="1600" spc="-20" b="1">
                <a:solidFill>
                  <a:srgbClr val="04607A"/>
                </a:solidFill>
                <a:latin typeface="Times New Roman"/>
                <a:cs typeface="Times New Roman"/>
              </a:rPr>
              <a:t>городе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реализуется</a:t>
            </a:r>
            <a:r>
              <a:rPr dirty="0" sz="1600" spc="3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9</a:t>
            </a:r>
            <a:r>
              <a:rPr dirty="0" sz="1600" spc="1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муниципальных</a:t>
            </a:r>
            <a:r>
              <a:rPr dirty="0" sz="1600" spc="-1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программ.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168" y="2068067"/>
            <a:ext cx="2158746" cy="267385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2840" y="2749372"/>
            <a:ext cx="1094105" cy="1245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Б</a:t>
            </a:r>
            <a:r>
              <a:rPr dirty="0" sz="1600" spc="-100" b="1">
                <a:solidFill>
                  <a:srgbClr val="04607A"/>
                </a:solidFill>
                <a:latin typeface="Times New Roman"/>
                <a:cs typeface="Times New Roman"/>
              </a:rPr>
              <a:t>ю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д</a:t>
            </a:r>
            <a:r>
              <a:rPr dirty="0" sz="1600" spc="-40" b="1">
                <a:solidFill>
                  <a:srgbClr val="04607A"/>
                </a:solidFill>
                <a:latin typeface="Times New Roman"/>
                <a:cs typeface="Times New Roman"/>
              </a:rPr>
              <a:t>ж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е</a:t>
            </a:r>
            <a:r>
              <a:rPr dirty="0" sz="1600" spc="-25" b="1">
                <a:solidFill>
                  <a:srgbClr val="04607A"/>
                </a:solidFill>
                <a:latin typeface="Times New Roman"/>
                <a:cs typeface="Times New Roman"/>
              </a:rPr>
              <a:t>т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н</a:t>
            </a:r>
            <a:r>
              <a:rPr dirty="0" sz="1600" spc="-35" b="1">
                <a:solidFill>
                  <a:srgbClr val="04607A"/>
                </a:solidFill>
                <a:latin typeface="Times New Roman"/>
                <a:cs typeface="Times New Roman"/>
              </a:rPr>
              <a:t>о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м 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послании 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04607A"/>
                </a:solidFill>
                <a:latin typeface="Times New Roman"/>
                <a:cs typeface="Times New Roman"/>
              </a:rPr>
              <a:t>П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ре</a:t>
            </a:r>
            <a:r>
              <a:rPr dirty="0" sz="1600" spc="-15" b="1">
                <a:solidFill>
                  <a:srgbClr val="04607A"/>
                </a:solidFill>
                <a:latin typeface="Times New Roman"/>
                <a:cs typeface="Times New Roman"/>
              </a:rPr>
              <a:t>з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иде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н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т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а  </a:t>
            </a:r>
            <a:r>
              <a:rPr dirty="0" sz="1600" spc="-45" b="1">
                <a:solidFill>
                  <a:srgbClr val="04607A"/>
                </a:solidFill>
                <a:latin typeface="Times New Roman"/>
                <a:cs typeface="Times New Roman"/>
              </a:rPr>
              <a:t>Р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осси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й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с</a:t>
            </a:r>
            <a:r>
              <a:rPr dirty="0" sz="1600" spc="-25" b="1">
                <a:solidFill>
                  <a:srgbClr val="04607A"/>
                </a:solidFill>
                <a:latin typeface="Times New Roman"/>
                <a:cs typeface="Times New Roman"/>
              </a:rPr>
              <a:t>к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ой  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Федерации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1168" y="1812023"/>
            <a:ext cx="2158746" cy="55093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12492" y="2068067"/>
            <a:ext cx="2158746" cy="267385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742438" y="2627833"/>
            <a:ext cx="1501140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Прогнозе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социально- </a:t>
            </a:r>
            <a:r>
              <a:rPr dirty="0" sz="1600" spc="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э</a:t>
            </a:r>
            <a:r>
              <a:rPr dirty="0" sz="1600" spc="-25" b="1">
                <a:solidFill>
                  <a:srgbClr val="04607A"/>
                </a:solidFill>
                <a:latin typeface="Times New Roman"/>
                <a:cs typeface="Times New Roman"/>
              </a:rPr>
              <a:t>к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о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н</a:t>
            </a:r>
            <a:r>
              <a:rPr dirty="0" sz="1600" spc="-35" b="1">
                <a:solidFill>
                  <a:srgbClr val="04607A"/>
                </a:solidFill>
                <a:latin typeface="Times New Roman"/>
                <a:cs typeface="Times New Roman"/>
              </a:rPr>
              <a:t>о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м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ич</a:t>
            </a:r>
            <a:r>
              <a:rPr dirty="0" sz="1600" spc="20" b="1">
                <a:solidFill>
                  <a:srgbClr val="04607A"/>
                </a:solidFill>
                <a:latin typeface="Times New Roman"/>
                <a:cs typeface="Times New Roman"/>
              </a:rPr>
              <a:t>е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с</a:t>
            </a:r>
            <a:r>
              <a:rPr dirty="0" sz="1600" spc="-25" b="1">
                <a:solidFill>
                  <a:srgbClr val="04607A"/>
                </a:solidFill>
                <a:latin typeface="Times New Roman"/>
                <a:cs typeface="Times New Roman"/>
              </a:rPr>
              <a:t>к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о</a:t>
            </a:r>
            <a:r>
              <a:rPr dirty="0" sz="1600" spc="-50" b="1">
                <a:solidFill>
                  <a:srgbClr val="04607A"/>
                </a:solidFill>
                <a:latin typeface="Times New Roman"/>
                <a:cs typeface="Times New Roman"/>
              </a:rPr>
              <a:t>г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о  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развития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04607A"/>
                </a:solidFill>
                <a:latin typeface="Times New Roman"/>
                <a:cs typeface="Times New Roman"/>
              </a:rPr>
              <a:t>городского </a:t>
            </a:r>
            <a:r>
              <a:rPr dirty="0" sz="1600" spc="-1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12492" y="1812023"/>
            <a:ext cx="4306570" cy="2930525"/>
            <a:chOff x="2412492" y="1812023"/>
            <a:chExt cx="4306570" cy="293052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12492" y="1812023"/>
              <a:ext cx="2158746" cy="5509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9808" y="2068068"/>
              <a:ext cx="2158745" cy="267385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975097" y="2750311"/>
            <a:ext cx="132969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Основных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н</a:t>
            </a:r>
            <a:r>
              <a:rPr dirty="0" sz="1600" spc="-20" b="1">
                <a:solidFill>
                  <a:srgbClr val="04607A"/>
                </a:solidFill>
                <a:latin typeface="Times New Roman"/>
                <a:cs typeface="Times New Roman"/>
              </a:rPr>
              <a:t>а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п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ра</a:t>
            </a:r>
            <a:r>
              <a:rPr dirty="0" sz="1600" spc="-30" b="1">
                <a:solidFill>
                  <a:srgbClr val="04607A"/>
                </a:solidFill>
                <a:latin typeface="Times New Roman"/>
                <a:cs typeface="Times New Roman"/>
              </a:rPr>
              <a:t>в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ле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н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и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ях  </a:t>
            </a:r>
            <a:r>
              <a:rPr dirty="0" sz="1600" spc="-20" b="1">
                <a:solidFill>
                  <a:srgbClr val="04607A"/>
                </a:solidFill>
                <a:latin typeface="Times New Roman"/>
                <a:cs typeface="Times New Roman"/>
              </a:rPr>
              <a:t>бюджетной</a:t>
            </a:r>
            <a:r>
              <a:rPr dirty="0" sz="1600" spc="1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и 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04607A"/>
                </a:solidFill>
                <a:latin typeface="Times New Roman"/>
                <a:cs typeface="Times New Roman"/>
              </a:rPr>
              <a:t>налоговой 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 политики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94859" y="1839455"/>
            <a:ext cx="2158745" cy="55093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24471" y="2113788"/>
            <a:ext cx="2158746" cy="262813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101078" y="2894456"/>
            <a:ext cx="160528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04607A"/>
                </a:solidFill>
                <a:latin typeface="Times New Roman"/>
                <a:cs typeface="Times New Roman"/>
              </a:rPr>
              <a:t>М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у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н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и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ц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и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п</a:t>
            </a:r>
            <a:r>
              <a:rPr dirty="0" sz="1600" spc="15" b="1">
                <a:solidFill>
                  <a:srgbClr val="04607A"/>
                </a:solidFill>
                <a:latin typeface="Times New Roman"/>
                <a:cs typeface="Times New Roman"/>
              </a:rPr>
              <a:t>а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л</a:t>
            </a:r>
            <a:r>
              <a:rPr dirty="0" sz="1600" spc="5" b="1">
                <a:solidFill>
                  <a:srgbClr val="04607A"/>
                </a:solidFill>
                <a:latin typeface="Times New Roman"/>
                <a:cs typeface="Times New Roman"/>
              </a:rPr>
              <a:t>ь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н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ых  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программах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04607A"/>
                </a:solidFill>
                <a:latin typeface="Times New Roman"/>
                <a:cs typeface="Times New Roman"/>
              </a:rPr>
              <a:t>городского </a:t>
            </a:r>
            <a:r>
              <a:rPr dirty="0" sz="1600" spc="-1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24471" y="1839455"/>
            <a:ext cx="2158746" cy="5509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3132" y="371843"/>
            <a:ext cx="4417314" cy="9182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1649729"/>
            <a:ext cx="8174355" cy="4658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Проект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Решения</a:t>
            </a:r>
            <a:r>
              <a:rPr dirty="0" sz="1600" spc="45">
                <a:latin typeface="Times New Roman"/>
                <a:cs typeface="Times New Roman"/>
              </a:rPr>
              <a:t> </a:t>
            </a:r>
            <a:r>
              <a:rPr dirty="0" sz="1600" spc="-35">
                <a:latin typeface="Times New Roman"/>
                <a:cs typeface="Times New Roman"/>
              </a:rPr>
              <a:t>Городской</a:t>
            </a:r>
            <a:r>
              <a:rPr dirty="0" sz="1600" spc="6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Думы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«О</a:t>
            </a:r>
            <a:r>
              <a:rPr dirty="0" sz="1600" spc="2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бюджете</a:t>
            </a:r>
            <a:r>
              <a:rPr dirty="0" sz="1600" spc="2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городского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поселения</a:t>
            </a:r>
            <a:r>
              <a:rPr dirty="0" sz="1600" spc="65">
                <a:latin typeface="Times New Roman"/>
                <a:cs typeface="Times New Roman"/>
              </a:rPr>
              <a:t> </a:t>
            </a:r>
            <a:r>
              <a:rPr dirty="0" sz="1600" spc="-40">
                <a:latin typeface="Times New Roman"/>
                <a:cs typeface="Times New Roman"/>
              </a:rPr>
              <a:t>«Город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Таруса»</a:t>
            </a:r>
            <a:r>
              <a:rPr dirty="0" sz="1600" spc="3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на</a:t>
            </a:r>
            <a:r>
              <a:rPr dirty="0" sz="1600" spc="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2023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 spc="-30">
                <a:latin typeface="Times New Roman"/>
                <a:cs typeface="Times New Roman"/>
              </a:rPr>
              <a:t>год</a:t>
            </a:r>
            <a:r>
              <a:rPr dirty="0" sz="1600" spc="-5">
                <a:latin typeface="Times New Roman"/>
                <a:cs typeface="Times New Roman"/>
              </a:rPr>
              <a:t> и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на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плановый</a:t>
            </a:r>
            <a:r>
              <a:rPr dirty="0" sz="1600" spc="25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период</a:t>
            </a:r>
            <a:r>
              <a:rPr dirty="0" sz="1600" spc="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2024</a:t>
            </a:r>
            <a:r>
              <a:rPr dirty="0" sz="1600" spc="-5">
                <a:latin typeface="Times New Roman"/>
                <a:cs typeface="Times New Roman"/>
              </a:rPr>
              <a:t> и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2025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годов»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подготовлен</a:t>
            </a:r>
            <a:r>
              <a:rPr dirty="0" sz="1600" spc="3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в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соответствии</a:t>
            </a:r>
            <a:r>
              <a:rPr dirty="0" sz="1600" spc="2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с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требованиями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Times New Roman"/>
                <a:cs typeface="Times New Roman"/>
              </a:rPr>
              <a:t>федерального</a:t>
            </a:r>
            <a:r>
              <a:rPr dirty="0" sz="1600" spc="3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и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областного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бюджетного</a:t>
            </a:r>
            <a:r>
              <a:rPr dirty="0" sz="1600" spc="4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и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налогового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законодательства.</a:t>
            </a:r>
            <a:endParaRPr sz="1600">
              <a:latin typeface="Times New Roman"/>
              <a:cs typeface="Times New Roman"/>
            </a:endParaRPr>
          </a:p>
          <a:p>
            <a:pPr marL="12700" marR="199390">
              <a:lnSpc>
                <a:spcPct val="100000"/>
              </a:lnSpc>
              <a:spcBef>
                <a:spcPts val="385"/>
              </a:spcBef>
            </a:pPr>
            <a:r>
              <a:rPr dirty="0" sz="1600" spc="-10">
                <a:latin typeface="Times New Roman"/>
                <a:cs typeface="Times New Roman"/>
              </a:rPr>
              <a:t>Формирование</a:t>
            </a:r>
            <a:r>
              <a:rPr dirty="0" sz="1600" spc="25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бюджетных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проектировок </a:t>
            </a:r>
            <a:r>
              <a:rPr dirty="0" sz="1600">
                <a:latin typeface="Times New Roman"/>
                <a:cs typeface="Times New Roman"/>
              </a:rPr>
              <a:t>осуществлялось</a:t>
            </a:r>
            <a:r>
              <a:rPr dirty="0" sz="1600" spc="6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в соответствии</a:t>
            </a:r>
            <a:r>
              <a:rPr dirty="0" sz="1600" spc="3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с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основными 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направлениями</a:t>
            </a:r>
            <a:r>
              <a:rPr dirty="0" sz="1600" spc="6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бюджетной</a:t>
            </a:r>
            <a:r>
              <a:rPr dirty="0" sz="1600" spc="4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и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налоговой</a:t>
            </a:r>
            <a:r>
              <a:rPr dirty="0" sz="1600" spc="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политики</a:t>
            </a:r>
            <a:r>
              <a:rPr dirty="0" sz="1600" spc="7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городского</a:t>
            </a:r>
            <a:r>
              <a:rPr dirty="0" sz="1600">
                <a:latin typeface="Times New Roman"/>
                <a:cs typeface="Times New Roman"/>
              </a:rPr>
              <a:t> поселения</a:t>
            </a:r>
            <a:r>
              <a:rPr dirty="0" sz="1600" spc="65">
                <a:latin typeface="Times New Roman"/>
                <a:cs typeface="Times New Roman"/>
              </a:rPr>
              <a:t> </a:t>
            </a:r>
            <a:r>
              <a:rPr dirty="0" sz="1600" spc="-35">
                <a:latin typeface="Times New Roman"/>
                <a:cs typeface="Times New Roman"/>
              </a:rPr>
              <a:t>«Город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Таруса»</a:t>
            </a:r>
            <a:r>
              <a:rPr dirty="0" sz="1600" spc="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на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2023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30">
                <a:latin typeface="Times New Roman"/>
                <a:cs typeface="Times New Roman"/>
              </a:rPr>
              <a:t>год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и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на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плановый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период</a:t>
            </a:r>
            <a:r>
              <a:rPr dirty="0" sz="1600" spc="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2024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и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2025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годов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и</a:t>
            </a:r>
            <a:r>
              <a:rPr dirty="0" sz="1600" spc="3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основано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на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Прогнозе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социально- 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экономического</a:t>
            </a:r>
            <a:r>
              <a:rPr dirty="0" sz="1600" spc="3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развития</a:t>
            </a:r>
            <a:r>
              <a:rPr dirty="0" sz="1600" spc="3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городского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поселения</a:t>
            </a:r>
            <a:r>
              <a:rPr dirty="0" sz="1600" spc="50">
                <a:latin typeface="Times New Roman"/>
                <a:cs typeface="Times New Roman"/>
              </a:rPr>
              <a:t> </a:t>
            </a:r>
            <a:r>
              <a:rPr dirty="0" sz="1600" spc="-40">
                <a:latin typeface="Times New Roman"/>
                <a:cs typeface="Times New Roman"/>
              </a:rPr>
              <a:t>«Город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Таруса»</a:t>
            </a:r>
            <a:r>
              <a:rPr dirty="0" sz="1600" spc="3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на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2023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30">
                <a:latin typeface="Times New Roman"/>
                <a:cs typeface="Times New Roman"/>
              </a:rPr>
              <a:t>год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и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на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плановый 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период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2024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и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2025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годов.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5">
                <a:latin typeface="Times New Roman"/>
                <a:cs typeface="Times New Roman"/>
              </a:rPr>
              <a:t>Проект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бюджета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городского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5">
                <a:latin typeface="Times New Roman"/>
                <a:cs typeface="Times New Roman"/>
              </a:rPr>
              <a:t>на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2023-2025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Times New Roman"/>
                <a:cs typeface="Times New Roman"/>
              </a:rPr>
              <a:t>годы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направлен</a:t>
            </a:r>
            <a:r>
              <a:rPr dirty="0" sz="1600" spc="4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на</a:t>
            </a:r>
            <a:endParaRPr sz="1600">
              <a:latin typeface="Times New Roman"/>
              <a:cs typeface="Times New Roman"/>
            </a:endParaRPr>
          </a:p>
          <a:p>
            <a:pPr marL="12700" marR="4256405">
              <a:lnSpc>
                <a:spcPct val="120000"/>
              </a:lnSpc>
            </a:pPr>
            <a:r>
              <a:rPr dirty="0" sz="1600" spc="-5">
                <a:latin typeface="Times New Roman"/>
                <a:cs typeface="Times New Roman"/>
              </a:rPr>
              <a:t>создание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необходимых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условий</a:t>
            </a:r>
            <a:r>
              <a:rPr dirty="0" sz="1600" spc="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для решения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поставленных</a:t>
            </a:r>
            <a:r>
              <a:rPr dirty="0" sz="1600" spc="6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задач</a:t>
            </a:r>
            <a:r>
              <a:rPr dirty="0" sz="1600" spc="-5">
                <a:latin typeface="Times New Roman"/>
                <a:cs typeface="Times New Roman"/>
              </a:rPr>
              <a:t> по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сохранению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5">
                <a:latin typeface="Times New Roman"/>
                <a:cs typeface="Times New Roman"/>
              </a:rPr>
              <a:t>устойчивости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бюджетной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системы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5">
                <a:latin typeface="Times New Roman"/>
                <a:cs typeface="Times New Roman"/>
              </a:rPr>
              <a:t>ГП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40">
                <a:latin typeface="Times New Roman"/>
                <a:cs typeface="Times New Roman"/>
              </a:rPr>
              <a:t>«Город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Таруса»</a:t>
            </a:r>
            <a:r>
              <a:rPr dirty="0" sz="1600" spc="2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и</a:t>
            </a:r>
            <a:r>
              <a:rPr dirty="0" sz="1600" spc="-10">
                <a:latin typeface="Times New Roman"/>
                <a:cs typeface="Times New Roman"/>
              </a:rPr>
              <a:t> безусловного</a:t>
            </a:r>
            <a:r>
              <a:rPr dirty="0" sz="1600" spc="4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исполнения</a:t>
            </a:r>
            <a:endParaRPr sz="1600">
              <a:latin typeface="Times New Roman"/>
              <a:cs typeface="Times New Roman"/>
            </a:endParaRPr>
          </a:p>
          <a:p>
            <a:pPr marL="62865" marR="4015740" indent="-50800">
              <a:lnSpc>
                <a:spcPct val="120000"/>
              </a:lnSpc>
            </a:pPr>
            <a:r>
              <a:rPr dirty="0" sz="1600" spc="-10">
                <a:latin typeface="Times New Roman"/>
                <a:cs typeface="Times New Roman"/>
              </a:rPr>
              <a:t>принятых</a:t>
            </a:r>
            <a:r>
              <a:rPr dirty="0" sz="1600" spc="3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расходных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обязательств,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повышению </a:t>
            </a:r>
            <a:r>
              <a:rPr dirty="0" sz="1600" spc="-38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эффективности</a:t>
            </a:r>
            <a:r>
              <a:rPr dirty="0" sz="1600" spc="5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и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результативности</a:t>
            </a:r>
            <a:endParaRPr sz="16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latin typeface="Times New Roman"/>
                <a:cs typeface="Times New Roman"/>
              </a:rPr>
              <a:t>бюджетных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расходов.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1664" y="3860291"/>
            <a:ext cx="4119372" cy="25679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9667" y="230111"/>
            <a:ext cx="4901945" cy="9166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027160" cy="3152775"/>
            <a:chOff x="0" y="0"/>
            <a:chExt cx="9027160" cy="31527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819399" cy="16230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89505" y="1421130"/>
              <a:ext cx="6624320" cy="791210"/>
            </a:xfrm>
            <a:custGeom>
              <a:avLst/>
              <a:gdLst/>
              <a:ahLst/>
              <a:cxnLst/>
              <a:rect l="l" t="t" r="r" b="b"/>
              <a:pathLst>
                <a:path w="6624320" h="791210">
                  <a:moveTo>
                    <a:pt x="6574790" y="0"/>
                  </a:moveTo>
                  <a:lnTo>
                    <a:pt x="98932" y="0"/>
                  </a:lnTo>
                  <a:lnTo>
                    <a:pt x="79694" y="3879"/>
                  </a:lnTo>
                  <a:lnTo>
                    <a:pt x="63992" y="14462"/>
                  </a:lnTo>
                  <a:lnTo>
                    <a:pt x="53409" y="30164"/>
                  </a:lnTo>
                  <a:lnTo>
                    <a:pt x="49530" y="49403"/>
                  </a:lnTo>
                  <a:lnTo>
                    <a:pt x="49530" y="692023"/>
                  </a:lnTo>
                  <a:lnTo>
                    <a:pt x="0" y="692023"/>
                  </a:lnTo>
                  <a:lnTo>
                    <a:pt x="9655" y="693981"/>
                  </a:lnTo>
                  <a:lnTo>
                    <a:pt x="17525" y="699309"/>
                  </a:lnTo>
                  <a:lnTo>
                    <a:pt x="22824" y="707185"/>
                  </a:lnTo>
                  <a:lnTo>
                    <a:pt x="24764" y="716788"/>
                  </a:lnTo>
                  <a:lnTo>
                    <a:pt x="22824" y="726443"/>
                  </a:lnTo>
                  <a:lnTo>
                    <a:pt x="17525" y="734314"/>
                  </a:lnTo>
                  <a:lnTo>
                    <a:pt x="9655" y="739612"/>
                  </a:lnTo>
                  <a:lnTo>
                    <a:pt x="0" y="741553"/>
                  </a:lnTo>
                  <a:lnTo>
                    <a:pt x="49402" y="741553"/>
                  </a:lnTo>
                  <a:lnTo>
                    <a:pt x="45523" y="760791"/>
                  </a:lnTo>
                  <a:lnTo>
                    <a:pt x="34940" y="776493"/>
                  </a:lnTo>
                  <a:lnTo>
                    <a:pt x="19238" y="787076"/>
                  </a:lnTo>
                  <a:lnTo>
                    <a:pt x="0" y="790956"/>
                  </a:lnTo>
                  <a:lnTo>
                    <a:pt x="6475857" y="790956"/>
                  </a:lnTo>
                  <a:lnTo>
                    <a:pt x="6495095" y="787076"/>
                  </a:lnTo>
                  <a:lnTo>
                    <a:pt x="6510797" y="776493"/>
                  </a:lnTo>
                  <a:lnTo>
                    <a:pt x="6521380" y="760791"/>
                  </a:lnTo>
                  <a:lnTo>
                    <a:pt x="6525260" y="741553"/>
                  </a:lnTo>
                  <a:lnTo>
                    <a:pt x="6525260" y="98933"/>
                  </a:lnTo>
                  <a:lnTo>
                    <a:pt x="98932" y="98806"/>
                  </a:lnTo>
                  <a:lnTo>
                    <a:pt x="89277" y="96867"/>
                  </a:lnTo>
                  <a:lnTo>
                    <a:pt x="81406" y="91582"/>
                  </a:lnTo>
                  <a:lnTo>
                    <a:pt x="76108" y="83750"/>
                  </a:lnTo>
                  <a:lnTo>
                    <a:pt x="74168" y="74168"/>
                  </a:lnTo>
                  <a:lnTo>
                    <a:pt x="76108" y="64512"/>
                  </a:lnTo>
                  <a:lnTo>
                    <a:pt x="81407" y="56642"/>
                  </a:lnTo>
                  <a:lnTo>
                    <a:pt x="89277" y="51343"/>
                  </a:lnTo>
                  <a:lnTo>
                    <a:pt x="98932" y="49403"/>
                  </a:lnTo>
                  <a:lnTo>
                    <a:pt x="6624193" y="49403"/>
                  </a:lnTo>
                  <a:lnTo>
                    <a:pt x="6620313" y="30164"/>
                  </a:lnTo>
                  <a:lnTo>
                    <a:pt x="6609730" y="14462"/>
                  </a:lnTo>
                  <a:lnTo>
                    <a:pt x="6594028" y="3879"/>
                  </a:lnTo>
                  <a:lnTo>
                    <a:pt x="6574790" y="0"/>
                  </a:lnTo>
                  <a:close/>
                </a:path>
                <a:path w="6624320" h="791210">
                  <a:moveTo>
                    <a:pt x="6624193" y="49403"/>
                  </a:moveTo>
                  <a:lnTo>
                    <a:pt x="148336" y="49403"/>
                  </a:lnTo>
                  <a:lnTo>
                    <a:pt x="144456" y="68641"/>
                  </a:lnTo>
                  <a:lnTo>
                    <a:pt x="133873" y="84343"/>
                  </a:lnTo>
                  <a:lnTo>
                    <a:pt x="118171" y="94926"/>
                  </a:lnTo>
                  <a:lnTo>
                    <a:pt x="98932" y="98806"/>
                  </a:lnTo>
                  <a:lnTo>
                    <a:pt x="6574790" y="98806"/>
                  </a:lnTo>
                  <a:lnTo>
                    <a:pt x="6594028" y="94926"/>
                  </a:lnTo>
                  <a:lnTo>
                    <a:pt x="6609730" y="84343"/>
                  </a:lnTo>
                  <a:lnTo>
                    <a:pt x="6620313" y="68641"/>
                  </a:lnTo>
                  <a:lnTo>
                    <a:pt x="6624193" y="49403"/>
                  </a:lnTo>
                  <a:close/>
                </a:path>
              </a:pathLst>
            </a:custGeom>
            <a:solidFill>
              <a:srgbClr val="91C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40102" y="1470533"/>
              <a:ext cx="198120" cy="741680"/>
            </a:xfrm>
            <a:custGeom>
              <a:avLst/>
              <a:gdLst/>
              <a:ahLst/>
              <a:cxnLst/>
              <a:rect l="l" t="t" r="r" b="b"/>
              <a:pathLst>
                <a:path w="198119" h="741680">
                  <a:moveTo>
                    <a:pt x="197739" y="0"/>
                  </a:moveTo>
                  <a:lnTo>
                    <a:pt x="148336" y="0"/>
                  </a:lnTo>
                  <a:lnTo>
                    <a:pt x="138680" y="1940"/>
                  </a:lnTo>
                  <a:lnTo>
                    <a:pt x="130810" y="7238"/>
                  </a:lnTo>
                  <a:lnTo>
                    <a:pt x="125511" y="15109"/>
                  </a:lnTo>
                  <a:lnTo>
                    <a:pt x="123571" y="24764"/>
                  </a:lnTo>
                  <a:lnTo>
                    <a:pt x="125511" y="34347"/>
                  </a:lnTo>
                  <a:lnTo>
                    <a:pt x="130810" y="42179"/>
                  </a:lnTo>
                  <a:lnTo>
                    <a:pt x="138680" y="47464"/>
                  </a:lnTo>
                  <a:lnTo>
                    <a:pt x="148336" y="49402"/>
                  </a:lnTo>
                  <a:lnTo>
                    <a:pt x="167574" y="45523"/>
                  </a:lnTo>
                  <a:lnTo>
                    <a:pt x="183276" y="34940"/>
                  </a:lnTo>
                  <a:lnTo>
                    <a:pt x="193859" y="19238"/>
                  </a:lnTo>
                  <a:lnTo>
                    <a:pt x="197739" y="0"/>
                  </a:lnTo>
                  <a:close/>
                </a:path>
                <a:path w="198119" h="741680">
                  <a:moveTo>
                    <a:pt x="49403" y="642746"/>
                  </a:moveTo>
                  <a:lnTo>
                    <a:pt x="30164" y="646626"/>
                  </a:lnTo>
                  <a:lnTo>
                    <a:pt x="14462" y="657209"/>
                  </a:lnTo>
                  <a:lnTo>
                    <a:pt x="3879" y="672911"/>
                  </a:lnTo>
                  <a:lnTo>
                    <a:pt x="0" y="692150"/>
                  </a:lnTo>
                  <a:lnTo>
                    <a:pt x="3879" y="711388"/>
                  </a:lnTo>
                  <a:lnTo>
                    <a:pt x="14462" y="727090"/>
                  </a:lnTo>
                  <a:lnTo>
                    <a:pt x="30164" y="737673"/>
                  </a:lnTo>
                  <a:lnTo>
                    <a:pt x="49403" y="741552"/>
                  </a:lnTo>
                  <a:lnTo>
                    <a:pt x="68661" y="737673"/>
                  </a:lnTo>
                  <a:lnTo>
                    <a:pt x="84407" y="727090"/>
                  </a:lnTo>
                  <a:lnTo>
                    <a:pt x="95033" y="711388"/>
                  </a:lnTo>
                  <a:lnTo>
                    <a:pt x="98933" y="692150"/>
                  </a:lnTo>
                  <a:lnTo>
                    <a:pt x="49403" y="692150"/>
                  </a:lnTo>
                  <a:lnTo>
                    <a:pt x="59058" y="690209"/>
                  </a:lnTo>
                  <a:lnTo>
                    <a:pt x="66928" y="684910"/>
                  </a:lnTo>
                  <a:lnTo>
                    <a:pt x="72227" y="677040"/>
                  </a:lnTo>
                  <a:lnTo>
                    <a:pt x="74168" y="667384"/>
                  </a:lnTo>
                  <a:lnTo>
                    <a:pt x="72227" y="657802"/>
                  </a:lnTo>
                  <a:lnTo>
                    <a:pt x="66929" y="649970"/>
                  </a:lnTo>
                  <a:lnTo>
                    <a:pt x="59058" y="644685"/>
                  </a:lnTo>
                  <a:lnTo>
                    <a:pt x="49403" y="642746"/>
                  </a:lnTo>
                  <a:close/>
                </a:path>
              </a:pathLst>
            </a:custGeom>
            <a:solidFill>
              <a:srgbClr val="759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40102" y="1421130"/>
              <a:ext cx="6673850" cy="791210"/>
            </a:xfrm>
            <a:custGeom>
              <a:avLst/>
              <a:gdLst/>
              <a:ahLst/>
              <a:cxnLst/>
              <a:rect l="l" t="t" r="r" b="b"/>
              <a:pathLst>
                <a:path w="6673850" h="791210">
                  <a:moveTo>
                    <a:pt x="98933" y="692023"/>
                  </a:moveTo>
                  <a:lnTo>
                    <a:pt x="98933" y="49403"/>
                  </a:lnTo>
                  <a:lnTo>
                    <a:pt x="102812" y="30164"/>
                  </a:lnTo>
                  <a:lnTo>
                    <a:pt x="113395" y="14462"/>
                  </a:lnTo>
                  <a:lnTo>
                    <a:pt x="129097" y="3879"/>
                  </a:lnTo>
                  <a:lnTo>
                    <a:pt x="148336" y="0"/>
                  </a:lnTo>
                  <a:lnTo>
                    <a:pt x="6624193" y="0"/>
                  </a:lnTo>
                  <a:lnTo>
                    <a:pt x="6643431" y="3879"/>
                  </a:lnTo>
                  <a:lnTo>
                    <a:pt x="6659133" y="14462"/>
                  </a:lnTo>
                  <a:lnTo>
                    <a:pt x="6669716" y="30164"/>
                  </a:lnTo>
                  <a:lnTo>
                    <a:pt x="6673596" y="49403"/>
                  </a:lnTo>
                  <a:lnTo>
                    <a:pt x="6669716" y="68641"/>
                  </a:lnTo>
                  <a:lnTo>
                    <a:pt x="6659133" y="84343"/>
                  </a:lnTo>
                  <a:lnTo>
                    <a:pt x="6643431" y="94926"/>
                  </a:lnTo>
                  <a:lnTo>
                    <a:pt x="6624193" y="98806"/>
                  </a:lnTo>
                  <a:lnTo>
                    <a:pt x="6574663" y="98933"/>
                  </a:lnTo>
                  <a:lnTo>
                    <a:pt x="6574663" y="741553"/>
                  </a:lnTo>
                  <a:lnTo>
                    <a:pt x="6570783" y="760791"/>
                  </a:lnTo>
                  <a:lnTo>
                    <a:pt x="6560200" y="776493"/>
                  </a:lnTo>
                  <a:lnTo>
                    <a:pt x="6544498" y="787076"/>
                  </a:lnTo>
                  <a:lnTo>
                    <a:pt x="6525259" y="790956"/>
                  </a:lnTo>
                  <a:lnTo>
                    <a:pt x="49403" y="790956"/>
                  </a:lnTo>
                  <a:lnTo>
                    <a:pt x="30164" y="787076"/>
                  </a:lnTo>
                  <a:lnTo>
                    <a:pt x="14462" y="776493"/>
                  </a:lnTo>
                  <a:lnTo>
                    <a:pt x="3879" y="760791"/>
                  </a:lnTo>
                  <a:lnTo>
                    <a:pt x="0" y="741553"/>
                  </a:lnTo>
                  <a:lnTo>
                    <a:pt x="3879" y="722314"/>
                  </a:lnTo>
                  <a:lnTo>
                    <a:pt x="14462" y="706612"/>
                  </a:lnTo>
                  <a:lnTo>
                    <a:pt x="30164" y="696029"/>
                  </a:lnTo>
                  <a:lnTo>
                    <a:pt x="49403" y="692150"/>
                  </a:lnTo>
                  <a:lnTo>
                    <a:pt x="98933" y="692023"/>
                  </a:lnTo>
                  <a:close/>
                </a:path>
              </a:pathLst>
            </a:custGeom>
            <a:ln w="25907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718" y="1408175"/>
              <a:ext cx="100076" cy="12471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88437" y="1520063"/>
              <a:ext cx="6426835" cy="0"/>
            </a:xfrm>
            <a:custGeom>
              <a:avLst/>
              <a:gdLst/>
              <a:ahLst/>
              <a:cxnLst/>
              <a:rect l="l" t="t" r="r" b="b"/>
              <a:pathLst>
                <a:path w="6426834" h="0">
                  <a:moveTo>
                    <a:pt x="6426327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6551" y="2100198"/>
              <a:ext cx="75438" cy="1248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0408" y="2361438"/>
              <a:ext cx="6800215" cy="637540"/>
            </a:xfrm>
            <a:custGeom>
              <a:avLst/>
              <a:gdLst/>
              <a:ahLst/>
              <a:cxnLst/>
              <a:rect l="l" t="t" r="r" b="b"/>
              <a:pathLst>
                <a:path w="6800215" h="637539">
                  <a:moveTo>
                    <a:pt x="6760019" y="0"/>
                  </a:moveTo>
                  <a:lnTo>
                    <a:pt x="79629" y="0"/>
                  </a:lnTo>
                  <a:lnTo>
                    <a:pt x="64133" y="3123"/>
                  </a:lnTo>
                  <a:lnTo>
                    <a:pt x="51477" y="11652"/>
                  </a:lnTo>
                  <a:lnTo>
                    <a:pt x="42944" y="24324"/>
                  </a:lnTo>
                  <a:lnTo>
                    <a:pt x="39814" y="39877"/>
                  </a:lnTo>
                  <a:lnTo>
                    <a:pt x="39814" y="557402"/>
                  </a:lnTo>
                  <a:lnTo>
                    <a:pt x="0" y="557402"/>
                  </a:lnTo>
                  <a:lnTo>
                    <a:pt x="7749" y="558964"/>
                  </a:lnTo>
                  <a:lnTo>
                    <a:pt x="14074" y="563229"/>
                  </a:lnTo>
                  <a:lnTo>
                    <a:pt x="18338" y="569565"/>
                  </a:lnTo>
                  <a:lnTo>
                    <a:pt x="19900" y="577341"/>
                  </a:lnTo>
                  <a:lnTo>
                    <a:pt x="18338" y="585045"/>
                  </a:lnTo>
                  <a:lnTo>
                    <a:pt x="14074" y="591343"/>
                  </a:lnTo>
                  <a:lnTo>
                    <a:pt x="7749" y="595594"/>
                  </a:lnTo>
                  <a:lnTo>
                    <a:pt x="0" y="597153"/>
                  </a:lnTo>
                  <a:lnTo>
                    <a:pt x="39814" y="597153"/>
                  </a:lnTo>
                  <a:lnTo>
                    <a:pt x="36686" y="612707"/>
                  </a:lnTo>
                  <a:lnTo>
                    <a:pt x="28155" y="625379"/>
                  </a:lnTo>
                  <a:lnTo>
                    <a:pt x="15500" y="633908"/>
                  </a:lnTo>
                  <a:lnTo>
                    <a:pt x="0" y="637032"/>
                  </a:lnTo>
                  <a:lnTo>
                    <a:pt x="6680517" y="637032"/>
                  </a:lnTo>
                  <a:lnTo>
                    <a:pt x="6695997" y="633908"/>
                  </a:lnTo>
                  <a:lnTo>
                    <a:pt x="6708632" y="625379"/>
                  </a:lnTo>
                  <a:lnTo>
                    <a:pt x="6717147" y="612707"/>
                  </a:lnTo>
                  <a:lnTo>
                    <a:pt x="6720268" y="597153"/>
                  </a:lnTo>
                  <a:lnTo>
                    <a:pt x="6720268" y="79628"/>
                  </a:lnTo>
                  <a:lnTo>
                    <a:pt x="79629" y="79628"/>
                  </a:lnTo>
                  <a:lnTo>
                    <a:pt x="71879" y="78067"/>
                  </a:lnTo>
                  <a:lnTo>
                    <a:pt x="65554" y="73802"/>
                  </a:lnTo>
                  <a:lnTo>
                    <a:pt x="61290" y="67466"/>
                  </a:lnTo>
                  <a:lnTo>
                    <a:pt x="59728" y="59689"/>
                  </a:lnTo>
                  <a:lnTo>
                    <a:pt x="61290" y="51986"/>
                  </a:lnTo>
                  <a:lnTo>
                    <a:pt x="65554" y="45688"/>
                  </a:lnTo>
                  <a:lnTo>
                    <a:pt x="71879" y="41437"/>
                  </a:lnTo>
                  <a:lnTo>
                    <a:pt x="79629" y="39877"/>
                  </a:lnTo>
                  <a:lnTo>
                    <a:pt x="6799897" y="39877"/>
                  </a:lnTo>
                  <a:lnTo>
                    <a:pt x="6796774" y="24324"/>
                  </a:lnTo>
                  <a:lnTo>
                    <a:pt x="6788245" y="11652"/>
                  </a:lnTo>
                  <a:lnTo>
                    <a:pt x="6775573" y="3123"/>
                  </a:lnTo>
                  <a:lnTo>
                    <a:pt x="6760019" y="0"/>
                  </a:lnTo>
                  <a:close/>
                </a:path>
                <a:path w="6800215" h="637539">
                  <a:moveTo>
                    <a:pt x="6799897" y="39877"/>
                  </a:moveTo>
                  <a:lnTo>
                    <a:pt x="119443" y="39877"/>
                  </a:lnTo>
                  <a:lnTo>
                    <a:pt x="116313" y="55358"/>
                  </a:lnTo>
                  <a:lnTo>
                    <a:pt x="107780" y="67992"/>
                  </a:lnTo>
                  <a:lnTo>
                    <a:pt x="95124" y="76507"/>
                  </a:lnTo>
                  <a:lnTo>
                    <a:pt x="79629" y="79628"/>
                  </a:lnTo>
                  <a:lnTo>
                    <a:pt x="6760019" y="79628"/>
                  </a:lnTo>
                  <a:lnTo>
                    <a:pt x="6775573" y="76507"/>
                  </a:lnTo>
                  <a:lnTo>
                    <a:pt x="6788245" y="67992"/>
                  </a:lnTo>
                  <a:lnTo>
                    <a:pt x="6796774" y="55358"/>
                  </a:lnTo>
                  <a:lnTo>
                    <a:pt x="6799897" y="39877"/>
                  </a:lnTo>
                  <a:close/>
                </a:path>
              </a:pathLst>
            </a:custGeom>
            <a:solidFill>
              <a:srgbClr val="91C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80593" y="2401316"/>
              <a:ext cx="159385" cy="597535"/>
            </a:xfrm>
            <a:custGeom>
              <a:avLst/>
              <a:gdLst/>
              <a:ahLst/>
              <a:cxnLst/>
              <a:rect l="l" t="t" r="r" b="b"/>
              <a:pathLst>
                <a:path w="159385" h="597535">
                  <a:moveTo>
                    <a:pt x="159258" y="0"/>
                  </a:moveTo>
                  <a:lnTo>
                    <a:pt x="119443" y="0"/>
                  </a:lnTo>
                  <a:lnTo>
                    <a:pt x="111694" y="1559"/>
                  </a:lnTo>
                  <a:lnTo>
                    <a:pt x="105368" y="5810"/>
                  </a:lnTo>
                  <a:lnTo>
                    <a:pt x="101105" y="12108"/>
                  </a:lnTo>
                  <a:lnTo>
                    <a:pt x="99542" y="19812"/>
                  </a:lnTo>
                  <a:lnTo>
                    <a:pt x="101105" y="27588"/>
                  </a:lnTo>
                  <a:lnTo>
                    <a:pt x="105368" y="33924"/>
                  </a:lnTo>
                  <a:lnTo>
                    <a:pt x="111694" y="38189"/>
                  </a:lnTo>
                  <a:lnTo>
                    <a:pt x="119443" y="39750"/>
                  </a:lnTo>
                  <a:lnTo>
                    <a:pt x="134938" y="36629"/>
                  </a:lnTo>
                  <a:lnTo>
                    <a:pt x="147594" y="28114"/>
                  </a:lnTo>
                  <a:lnTo>
                    <a:pt x="156128" y="15480"/>
                  </a:lnTo>
                  <a:lnTo>
                    <a:pt x="159258" y="0"/>
                  </a:lnTo>
                  <a:close/>
                </a:path>
                <a:path w="159385" h="597535">
                  <a:moveTo>
                    <a:pt x="39814" y="517525"/>
                  </a:moveTo>
                  <a:lnTo>
                    <a:pt x="24319" y="520646"/>
                  </a:lnTo>
                  <a:lnTo>
                    <a:pt x="11663" y="529161"/>
                  </a:lnTo>
                  <a:lnTo>
                    <a:pt x="3129" y="541795"/>
                  </a:lnTo>
                  <a:lnTo>
                    <a:pt x="0" y="557276"/>
                  </a:lnTo>
                  <a:lnTo>
                    <a:pt x="3129" y="572829"/>
                  </a:lnTo>
                  <a:lnTo>
                    <a:pt x="11663" y="585501"/>
                  </a:lnTo>
                  <a:lnTo>
                    <a:pt x="24319" y="594030"/>
                  </a:lnTo>
                  <a:lnTo>
                    <a:pt x="39814" y="597154"/>
                  </a:lnTo>
                  <a:lnTo>
                    <a:pt x="55315" y="594030"/>
                  </a:lnTo>
                  <a:lnTo>
                    <a:pt x="67970" y="585501"/>
                  </a:lnTo>
                  <a:lnTo>
                    <a:pt x="76501" y="572829"/>
                  </a:lnTo>
                  <a:lnTo>
                    <a:pt x="79628" y="557276"/>
                  </a:lnTo>
                  <a:lnTo>
                    <a:pt x="39814" y="557276"/>
                  </a:lnTo>
                  <a:lnTo>
                    <a:pt x="47563" y="555716"/>
                  </a:lnTo>
                  <a:lnTo>
                    <a:pt x="53889" y="551465"/>
                  </a:lnTo>
                  <a:lnTo>
                    <a:pt x="58152" y="545167"/>
                  </a:lnTo>
                  <a:lnTo>
                    <a:pt x="59715" y="537463"/>
                  </a:lnTo>
                  <a:lnTo>
                    <a:pt x="58152" y="529687"/>
                  </a:lnTo>
                  <a:lnTo>
                    <a:pt x="53889" y="523351"/>
                  </a:lnTo>
                  <a:lnTo>
                    <a:pt x="47563" y="519086"/>
                  </a:lnTo>
                  <a:lnTo>
                    <a:pt x="39814" y="517525"/>
                  </a:lnTo>
                  <a:close/>
                </a:path>
              </a:pathLst>
            </a:custGeom>
            <a:solidFill>
              <a:srgbClr val="759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0593" y="2361438"/>
              <a:ext cx="6840220" cy="637540"/>
            </a:xfrm>
            <a:custGeom>
              <a:avLst/>
              <a:gdLst/>
              <a:ahLst/>
              <a:cxnLst/>
              <a:rect l="l" t="t" r="r" b="b"/>
              <a:pathLst>
                <a:path w="6840220" h="637539">
                  <a:moveTo>
                    <a:pt x="79628" y="557402"/>
                  </a:moveTo>
                  <a:lnTo>
                    <a:pt x="79628" y="39877"/>
                  </a:lnTo>
                  <a:lnTo>
                    <a:pt x="82758" y="24324"/>
                  </a:lnTo>
                  <a:lnTo>
                    <a:pt x="91292" y="11652"/>
                  </a:lnTo>
                  <a:lnTo>
                    <a:pt x="103948" y="3123"/>
                  </a:lnTo>
                  <a:lnTo>
                    <a:pt x="119443" y="0"/>
                  </a:lnTo>
                  <a:lnTo>
                    <a:pt x="6799833" y="0"/>
                  </a:lnTo>
                  <a:lnTo>
                    <a:pt x="6815387" y="3123"/>
                  </a:lnTo>
                  <a:lnTo>
                    <a:pt x="6828059" y="11652"/>
                  </a:lnTo>
                  <a:lnTo>
                    <a:pt x="6836588" y="24324"/>
                  </a:lnTo>
                  <a:lnTo>
                    <a:pt x="6839711" y="39877"/>
                  </a:lnTo>
                  <a:lnTo>
                    <a:pt x="6836588" y="55358"/>
                  </a:lnTo>
                  <a:lnTo>
                    <a:pt x="6828059" y="67992"/>
                  </a:lnTo>
                  <a:lnTo>
                    <a:pt x="6815387" y="76507"/>
                  </a:lnTo>
                  <a:lnTo>
                    <a:pt x="6799833" y="79628"/>
                  </a:lnTo>
                  <a:lnTo>
                    <a:pt x="6760083" y="79628"/>
                  </a:lnTo>
                  <a:lnTo>
                    <a:pt x="6760083" y="597153"/>
                  </a:lnTo>
                  <a:lnTo>
                    <a:pt x="6756961" y="612707"/>
                  </a:lnTo>
                  <a:lnTo>
                    <a:pt x="6748446" y="625379"/>
                  </a:lnTo>
                  <a:lnTo>
                    <a:pt x="6735812" y="633908"/>
                  </a:lnTo>
                  <a:lnTo>
                    <a:pt x="6720332" y="637032"/>
                  </a:lnTo>
                  <a:lnTo>
                    <a:pt x="39814" y="637032"/>
                  </a:lnTo>
                  <a:lnTo>
                    <a:pt x="24319" y="633908"/>
                  </a:lnTo>
                  <a:lnTo>
                    <a:pt x="11663" y="625379"/>
                  </a:lnTo>
                  <a:lnTo>
                    <a:pt x="3129" y="612707"/>
                  </a:lnTo>
                  <a:lnTo>
                    <a:pt x="0" y="597153"/>
                  </a:lnTo>
                  <a:lnTo>
                    <a:pt x="3129" y="581673"/>
                  </a:lnTo>
                  <a:lnTo>
                    <a:pt x="11663" y="569039"/>
                  </a:lnTo>
                  <a:lnTo>
                    <a:pt x="24319" y="560524"/>
                  </a:lnTo>
                  <a:lnTo>
                    <a:pt x="39814" y="557402"/>
                  </a:lnTo>
                  <a:lnTo>
                    <a:pt x="79628" y="557402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182" y="2348483"/>
              <a:ext cx="85623" cy="1055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0037" y="2441067"/>
              <a:ext cx="6640830" cy="0"/>
            </a:xfrm>
            <a:custGeom>
              <a:avLst/>
              <a:gdLst/>
              <a:ahLst/>
              <a:cxnLst/>
              <a:rect l="l" t="t" r="r" b="b"/>
              <a:pathLst>
                <a:path w="6640830" h="0">
                  <a:moveTo>
                    <a:pt x="6640639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7454" y="2905886"/>
              <a:ext cx="65722" cy="10553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11885" y="1744345"/>
              <a:ext cx="1511935" cy="614045"/>
            </a:xfrm>
            <a:custGeom>
              <a:avLst/>
              <a:gdLst/>
              <a:ahLst/>
              <a:cxnLst/>
              <a:rect l="l" t="t" r="r" b="b"/>
              <a:pathLst>
                <a:path w="1511935" h="614044">
                  <a:moveTo>
                    <a:pt x="0" y="0"/>
                  </a:moveTo>
                  <a:lnTo>
                    <a:pt x="0" y="224408"/>
                  </a:lnTo>
                  <a:lnTo>
                    <a:pt x="2078" y="239198"/>
                  </a:lnTo>
                  <a:lnTo>
                    <a:pt x="32480" y="282400"/>
                  </a:lnTo>
                  <a:lnTo>
                    <a:pt x="71916" y="310021"/>
                  </a:lnTo>
                  <a:lnTo>
                    <a:pt x="125783" y="336502"/>
                  </a:lnTo>
                  <a:lnTo>
                    <a:pt x="193303" y="361676"/>
                  </a:lnTo>
                  <a:lnTo>
                    <a:pt x="231941" y="373720"/>
                  </a:lnTo>
                  <a:lnTo>
                    <a:pt x="273702" y="385375"/>
                  </a:lnTo>
                  <a:lnTo>
                    <a:pt x="318488" y="396619"/>
                  </a:lnTo>
                  <a:lnTo>
                    <a:pt x="366202" y="407431"/>
                  </a:lnTo>
                  <a:lnTo>
                    <a:pt x="416749" y="417791"/>
                  </a:lnTo>
                  <a:lnTo>
                    <a:pt x="470030" y="427678"/>
                  </a:lnTo>
                  <a:lnTo>
                    <a:pt x="525948" y="437070"/>
                  </a:lnTo>
                  <a:lnTo>
                    <a:pt x="584407" y="445948"/>
                  </a:lnTo>
                  <a:lnTo>
                    <a:pt x="645310" y="454289"/>
                  </a:lnTo>
                  <a:lnTo>
                    <a:pt x="708560" y="462073"/>
                  </a:lnTo>
                  <a:lnTo>
                    <a:pt x="774059" y="469278"/>
                  </a:lnTo>
                  <a:lnTo>
                    <a:pt x="841711" y="475885"/>
                  </a:lnTo>
                  <a:lnTo>
                    <a:pt x="911418" y="481872"/>
                  </a:lnTo>
                  <a:lnTo>
                    <a:pt x="983085" y="487219"/>
                  </a:lnTo>
                  <a:lnTo>
                    <a:pt x="1056613" y="491903"/>
                  </a:lnTo>
                  <a:lnTo>
                    <a:pt x="1131906" y="495905"/>
                  </a:lnTo>
                  <a:lnTo>
                    <a:pt x="1208867" y="499203"/>
                  </a:lnTo>
                  <a:lnTo>
                    <a:pt x="1287399" y="501776"/>
                  </a:lnTo>
                  <a:lnTo>
                    <a:pt x="1287399" y="614044"/>
                  </a:lnTo>
                  <a:lnTo>
                    <a:pt x="1511808" y="392683"/>
                  </a:lnTo>
                  <a:lnTo>
                    <a:pt x="1287399" y="165226"/>
                  </a:lnTo>
                  <a:lnTo>
                    <a:pt x="1287399" y="277367"/>
                  </a:lnTo>
                  <a:lnTo>
                    <a:pt x="1208867" y="274794"/>
                  </a:lnTo>
                  <a:lnTo>
                    <a:pt x="1131906" y="271496"/>
                  </a:lnTo>
                  <a:lnTo>
                    <a:pt x="1056613" y="267494"/>
                  </a:lnTo>
                  <a:lnTo>
                    <a:pt x="983085" y="262810"/>
                  </a:lnTo>
                  <a:lnTo>
                    <a:pt x="911418" y="257463"/>
                  </a:lnTo>
                  <a:lnTo>
                    <a:pt x="841711" y="251476"/>
                  </a:lnTo>
                  <a:lnTo>
                    <a:pt x="774059" y="244869"/>
                  </a:lnTo>
                  <a:lnTo>
                    <a:pt x="708560" y="237664"/>
                  </a:lnTo>
                  <a:lnTo>
                    <a:pt x="645310" y="229880"/>
                  </a:lnTo>
                  <a:lnTo>
                    <a:pt x="584407" y="221539"/>
                  </a:lnTo>
                  <a:lnTo>
                    <a:pt x="525948" y="212661"/>
                  </a:lnTo>
                  <a:lnTo>
                    <a:pt x="470030" y="203269"/>
                  </a:lnTo>
                  <a:lnTo>
                    <a:pt x="416749" y="193382"/>
                  </a:lnTo>
                  <a:lnTo>
                    <a:pt x="366202" y="183022"/>
                  </a:lnTo>
                  <a:lnTo>
                    <a:pt x="318488" y="172210"/>
                  </a:lnTo>
                  <a:lnTo>
                    <a:pt x="273702" y="160966"/>
                  </a:lnTo>
                  <a:lnTo>
                    <a:pt x="231941" y="149311"/>
                  </a:lnTo>
                  <a:lnTo>
                    <a:pt x="193303" y="137267"/>
                  </a:lnTo>
                  <a:lnTo>
                    <a:pt x="125783" y="112093"/>
                  </a:lnTo>
                  <a:lnTo>
                    <a:pt x="71916" y="85612"/>
                  </a:lnTo>
                  <a:lnTo>
                    <a:pt x="32480" y="57991"/>
                  </a:lnTo>
                  <a:lnTo>
                    <a:pt x="2078" y="14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1663" y="1463802"/>
              <a:ext cx="1512570" cy="393065"/>
            </a:xfrm>
            <a:custGeom>
              <a:avLst/>
              <a:gdLst/>
              <a:ahLst/>
              <a:cxnLst/>
              <a:rect l="l" t="t" r="r" b="b"/>
              <a:pathLst>
                <a:path w="1512570" h="393064">
                  <a:moveTo>
                    <a:pt x="1512030" y="0"/>
                  </a:moveTo>
                  <a:lnTo>
                    <a:pt x="1460047" y="166"/>
                  </a:lnTo>
                  <a:lnTo>
                    <a:pt x="1408203" y="663"/>
                  </a:lnTo>
                  <a:lnTo>
                    <a:pt x="1356544" y="1490"/>
                  </a:lnTo>
                  <a:lnTo>
                    <a:pt x="1305114" y="2643"/>
                  </a:lnTo>
                  <a:lnTo>
                    <a:pt x="1253957" y="4121"/>
                  </a:lnTo>
                  <a:lnTo>
                    <a:pt x="1203118" y="5921"/>
                  </a:lnTo>
                  <a:lnTo>
                    <a:pt x="1152642" y="8041"/>
                  </a:lnTo>
                  <a:lnTo>
                    <a:pt x="1102573" y="10479"/>
                  </a:lnTo>
                  <a:lnTo>
                    <a:pt x="1052955" y="13233"/>
                  </a:lnTo>
                  <a:lnTo>
                    <a:pt x="1003833" y="16301"/>
                  </a:lnTo>
                  <a:lnTo>
                    <a:pt x="955252" y="19680"/>
                  </a:lnTo>
                  <a:lnTo>
                    <a:pt x="907256" y="23368"/>
                  </a:lnTo>
                  <a:lnTo>
                    <a:pt x="832132" y="29905"/>
                  </a:lnTo>
                  <a:lnTo>
                    <a:pt x="759839" y="37104"/>
                  </a:lnTo>
                  <a:lnTo>
                    <a:pt x="690435" y="44935"/>
                  </a:lnTo>
                  <a:lnTo>
                    <a:pt x="623980" y="53371"/>
                  </a:lnTo>
                  <a:lnTo>
                    <a:pt x="560534" y="62384"/>
                  </a:lnTo>
                  <a:lnTo>
                    <a:pt x="500156" y="71944"/>
                  </a:lnTo>
                  <a:lnTo>
                    <a:pt x="442906" y="82026"/>
                  </a:lnTo>
                  <a:lnTo>
                    <a:pt x="388843" y="92599"/>
                  </a:lnTo>
                  <a:lnTo>
                    <a:pt x="338028" y="103636"/>
                  </a:lnTo>
                  <a:lnTo>
                    <a:pt x="290519" y="115109"/>
                  </a:lnTo>
                  <a:lnTo>
                    <a:pt x="246376" y="126989"/>
                  </a:lnTo>
                  <a:lnTo>
                    <a:pt x="205658" y="139248"/>
                  </a:lnTo>
                  <a:lnTo>
                    <a:pt x="168426" y="151859"/>
                  </a:lnTo>
                  <a:lnTo>
                    <a:pt x="104656" y="178022"/>
                  </a:lnTo>
                  <a:lnTo>
                    <a:pt x="55541" y="205251"/>
                  </a:lnTo>
                  <a:lnTo>
                    <a:pt x="21558" y="233322"/>
                  </a:lnTo>
                  <a:lnTo>
                    <a:pt x="0" y="276513"/>
                  </a:lnTo>
                  <a:lnTo>
                    <a:pt x="896" y="291087"/>
                  </a:lnTo>
                  <a:lnTo>
                    <a:pt x="28664" y="334943"/>
                  </a:lnTo>
                  <a:lnTo>
                    <a:pt x="68673" y="364012"/>
                  </a:lnTo>
                  <a:lnTo>
                    <a:pt x="126435" y="392684"/>
                  </a:lnTo>
                  <a:lnTo>
                    <a:pt x="153348" y="381870"/>
                  </a:lnTo>
                  <a:lnTo>
                    <a:pt x="182517" y="371341"/>
                  </a:lnTo>
                  <a:lnTo>
                    <a:pt x="247353" y="351172"/>
                  </a:lnTo>
                  <a:lnTo>
                    <a:pt x="320406" y="332241"/>
                  </a:lnTo>
                  <a:lnTo>
                    <a:pt x="359845" y="323260"/>
                  </a:lnTo>
                  <a:lnTo>
                    <a:pt x="401135" y="314614"/>
                  </a:lnTo>
                  <a:lnTo>
                    <a:pt x="444210" y="306309"/>
                  </a:lnTo>
                  <a:lnTo>
                    <a:pt x="489002" y="298356"/>
                  </a:lnTo>
                  <a:lnTo>
                    <a:pt x="535444" y="290760"/>
                  </a:lnTo>
                  <a:lnTo>
                    <a:pt x="583467" y="283532"/>
                  </a:lnTo>
                  <a:lnTo>
                    <a:pt x="633006" y="276678"/>
                  </a:lnTo>
                  <a:lnTo>
                    <a:pt x="683992" y="270208"/>
                  </a:lnTo>
                  <a:lnTo>
                    <a:pt x="736357" y="264129"/>
                  </a:lnTo>
                  <a:lnTo>
                    <a:pt x="790036" y="258449"/>
                  </a:lnTo>
                  <a:lnTo>
                    <a:pt x="844960" y="253176"/>
                  </a:lnTo>
                  <a:lnTo>
                    <a:pt x="901061" y="248319"/>
                  </a:lnTo>
                  <a:lnTo>
                    <a:pt x="958273" y="243886"/>
                  </a:lnTo>
                  <a:lnTo>
                    <a:pt x="1016528" y="239885"/>
                  </a:lnTo>
                  <a:lnTo>
                    <a:pt x="1075759" y="236325"/>
                  </a:lnTo>
                  <a:lnTo>
                    <a:pt x="1135897" y="233212"/>
                  </a:lnTo>
                  <a:lnTo>
                    <a:pt x="1196877" y="230556"/>
                  </a:lnTo>
                  <a:lnTo>
                    <a:pt x="1258630" y="228365"/>
                  </a:lnTo>
                  <a:lnTo>
                    <a:pt x="1321090" y="226646"/>
                  </a:lnTo>
                  <a:lnTo>
                    <a:pt x="1384188" y="225408"/>
                  </a:lnTo>
                  <a:lnTo>
                    <a:pt x="1447857" y="224660"/>
                  </a:lnTo>
                  <a:lnTo>
                    <a:pt x="1512030" y="224409"/>
                  </a:lnTo>
                  <a:lnTo>
                    <a:pt x="1512030" y="0"/>
                  </a:lnTo>
                  <a:close/>
                </a:path>
              </a:pathLst>
            </a:custGeom>
            <a:solidFill>
              <a:srgbClr val="92BE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11885" y="1463802"/>
              <a:ext cx="1511935" cy="894715"/>
            </a:xfrm>
            <a:custGeom>
              <a:avLst/>
              <a:gdLst/>
              <a:ahLst/>
              <a:cxnLst/>
              <a:rect l="l" t="t" r="r" b="b"/>
              <a:pathLst>
                <a:path w="1511935" h="894714">
                  <a:moveTo>
                    <a:pt x="0" y="280543"/>
                  </a:moveTo>
                  <a:lnTo>
                    <a:pt x="18415" y="324349"/>
                  </a:lnTo>
                  <a:lnTo>
                    <a:pt x="50346" y="352477"/>
                  </a:lnTo>
                  <a:lnTo>
                    <a:pt x="97094" y="379549"/>
                  </a:lnTo>
                  <a:lnTo>
                    <a:pt x="157885" y="405397"/>
                  </a:lnTo>
                  <a:lnTo>
                    <a:pt x="231941" y="429854"/>
                  </a:lnTo>
                  <a:lnTo>
                    <a:pt x="273702" y="441509"/>
                  </a:lnTo>
                  <a:lnTo>
                    <a:pt x="318488" y="452753"/>
                  </a:lnTo>
                  <a:lnTo>
                    <a:pt x="366202" y="463565"/>
                  </a:lnTo>
                  <a:lnTo>
                    <a:pt x="416749" y="473925"/>
                  </a:lnTo>
                  <a:lnTo>
                    <a:pt x="470030" y="483812"/>
                  </a:lnTo>
                  <a:lnTo>
                    <a:pt x="525948" y="493204"/>
                  </a:lnTo>
                  <a:lnTo>
                    <a:pt x="584407" y="502082"/>
                  </a:lnTo>
                  <a:lnTo>
                    <a:pt x="645310" y="510423"/>
                  </a:lnTo>
                  <a:lnTo>
                    <a:pt x="708560" y="518207"/>
                  </a:lnTo>
                  <a:lnTo>
                    <a:pt x="774059" y="525412"/>
                  </a:lnTo>
                  <a:lnTo>
                    <a:pt x="841711" y="532019"/>
                  </a:lnTo>
                  <a:lnTo>
                    <a:pt x="911418" y="538006"/>
                  </a:lnTo>
                  <a:lnTo>
                    <a:pt x="983085" y="543353"/>
                  </a:lnTo>
                  <a:lnTo>
                    <a:pt x="1056613" y="548037"/>
                  </a:lnTo>
                  <a:lnTo>
                    <a:pt x="1131906" y="552039"/>
                  </a:lnTo>
                  <a:lnTo>
                    <a:pt x="1208867" y="555337"/>
                  </a:lnTo>
                  <a:lnTo>
                    <a:pt x="1287399" y="557911"/>
                  </a:lnTo>
                  <a:lnTo>
                    <a:pt x="1287399" y="445770"/>
                  </a:lnTo>
                  <a:lnTo>
                    <a:pt x="1511808" y="673226"/>
                  </a:lnTo>
                  <a:lnTo>
                    <a:pt x="1287399" y="894588"/>
                  </a:lnTo>
                  <a:lnTo>
                    <a:pt x="1287399" y="782320"/>
                  </a:lnTo>
                  <a:lnTo>
                    <a:pt x="1208867" y="779746"/>
                  </a:lnTo>
                  <a:lnTo>
                    <a:pt x="1131906" y="776448"/>
                  </a:lnTo>
                  <a:lnTo>
                    <a:pt x="1056613" y="772446"/>
                  </a:lnTo>
                  <a:lnTo>
                    <a:pt x="983085" y="767762"/>
                  </a:lnTo>
                  <a:lnTo>
                    <a:pt x="911418" y="762415"/>
                  </a:lnTo>
                  <a:lnTo>
                    <a:pt x="841711" y="756428"/>
                  </a:lnTo>
                  <a:lnTo>
                    <a:pt x="774059" y="749821"/>
                  </a:lnTo>
                  <a:lnTo>
                    <a:pt x="708560" y="742616"/>
                  </a:lnTo>
                  <a:lnTo>
                    <a:pt x="645310" y="734832"/>
                  </a:lnTo>
                  <a:lnTo>
                    <a:pt x="584407" y="726491"/>
                  </a:lnTo>
                  <a:lnTo>
                    <a:pt x="525948" y="717613"/>
                  </a:lnTo>
                  <a:lnTo>
                    <a:pt x="470030" y="708221"/>
                  </a:lnTo>
                  <a:lnTo>
                    <a:pt x="416749" y="698334"/>
                  </a:lnTo>
                  <a:lnTo>
                    <a:pt x="366202" y="687974"/>
                  </a:lnTo>
                  <a:lnTo>
                    <a:pt x="318488" y="677162"/>
                  </a:lnTo>
                  <a:lnTo>
                    <a:pt x="273702" y="665918"/>
                  </a:lnTo>
                  <a:lnTo>
                    <a:pt x="231941" y="654263"/>
                  </a:lnTo>
                  <a:lnTo>
                    <a:pt x="193303" y="642219"/>
                  </a:lnTo>
                  <a:lnTo>
                    <a:pt x="125783" y="617045"/>
                  </a:lnTo>
                  <a:lnTo>
                    <a:pt x="71916" y="590564"/>
                  </a:lnTo>
                  <a:lnTo>
                    <a:pt x="32480" y="562943"/>
                  </a:lnTo>
                  <a:lnTo>
                    <a:pt x="2078" y="519741"/>
                  </a:lnTo>
                  <a:lnTo>
                    <a:pt x="0" y="504951"/>
                  </a:lnTo>
                  <a:lnTo>
                    <a:pt x="0" y="280543"/>
                  </a:lnTo>
                  <a:lnTo>
                    <a:pt x="16393" y="239086"/>
                  </a:lnTo>
                  <a:lnTo>
                    <a:pt x="44814" y="212471"/>
                  </a:lnTo>
                  <a:lnTo>
                    <a:pt x="86420" y="186823"/>
                  </a:lnTo>
                  <a:lnTo>
                    <a:pt x="140519" y="162272"/>
                  </a:lnTo>
                  <a:lnTo>
                    <a:pt x="206417" y="138947"/>
                  </a:lnTo>
                  <a:lnTo>
                    <a:pt x="243574" y="127784"/>
                  </a:lnTo>
                  <a:lnTo>
                    <a:pt x="283421" y="116975"/>
                  </a:lnTo>
                  <a:lnTo>
                    <a:pt x="325871" y="106537"/>
                  </a:lnTo>
                  <a:lnTo>
                    <a:pt x="370838" y="96486"/>
                  </a:lnTo>
                  <a:lnTo>
                    <a:pt x="418234" y="86837"/>
                  </a:lnTo>
                  <a:lnTo>
                    <a:pt x="467974" y="77607"/>
                  </a:lnTo>
                  <a:lnTo>
                    <a:pt x="519971" y="68812"/>
                  </a:lnTo>
                  <a:lnTo>
                    <a:pt x="574138" y="60468"/>
                  </a:lnTo>
                  <a:lnTo>
                    <a:pt x="630388" y="52591"/>
                  </a:lnTo>
                  <a:lnTo>
                    <a:pt x="688635" y="45197"/>
                  </a:lnTo>
                  <a:lnTo>
                    <a:pt x="748792" y="38302"/>
                  </a:lnTo>
                  <a:lnTo>
                    <a:pt x="810772" y="31922"/>
                  </a:lnTo>
                  <a:lnTo>
                    <a:pt x="874489" y="26074"/>
                  </a:lnTo>
                  <a:lnTo>
                    <a:pt x="939857" y="20773"/>
                  </a:lnTo>
                  <a:lnTo>
                    <a:pt x="1006788" y="16035"/>
                  </a:lnTo>
                  <a:lnTo>
                    <a:pt x="1075196" y="11877"/>
                  </a:lnTo>
                  <a:lnTo>
                    <a:pt x="1144994" y="8315"/>
                  </a:lnTo>
                  <a:lnTo>
                    <a:pt x="1216096" y="5364"/>
                  </a:lnTo>
                  <a:lnTo>
                    <a:pt x="1288415" y="3041"/>
                  </a:lnTo>
                  <a:lnTo>
                    <a:pt x="1361864" y="1362"/>
                  </a:lnTo>
                  <a:lnTo>
                    <a:pt x="1436357" y="343"/>
                  </a:lnTo>
                  <a:lnTo>
                    <a:pt x="1511808" y="0"/>
                  </a:lnTo>
                  <a:lnTo>
                    <a:pt x="1511808" y="224409"/>
                  </a:lnTo>
                  <a:lnTo>
                    <a:pt x="1447634" y="224660"/>
                  </a:lnTo>
                  <a:lnTo>
                    <a:pt x="1383965" y="225408"/>
                  </a:lnTo>
                  <a:lnTo>
                    <a:pt x="1320867" y="226646"/>
                  </a:lnTo>
                  <a:lnTo>
                    <a:pt x="1258408" y="228365"/>
                  </a:lnTo>
                  <a:lnTo>
                    <a:pt x="1196655" y="230556"/>
                  </a:lnTo>
                  <a:lnTo>
                    <a:pt x="1135675" y="233212"/>
                  </a:lnTo>
                  <a:lnTo>
                    <a:pt x="1075536" y="236325"/>
                  </a:lnTo>
                  <a:lnTo>
                    <a:pt x="1016305" y="239885"/>
                  </a:lnTo>
                  <a:lnTo>
                    <a:pt x="958051" y="243886"/>
                  </a:lnTo>
                  <a:lnTo>
                    <a:pt x="900839" y="248319"/>
                  </a:lnTo>
                  <a:lnTo>
                    <a:pt x="844737" y="253176"/>
                  </a:lnTo>
                  <a:lnTo>
                    <a:pt x="789813" y="258449"/>
                  </a:lnTo>
                  <a:lnTo>
                    <a:pt x="736135" y="264129"/>
                  </a:lnTo>
                  <a:lnTo>
                    <a:pt x="683769" y="270208"/>
                  </a:lnTo>
                  <a:lnTo>
                    <a:pt x="632783" y="276678"/>
                  </a:lnTo>
                  <a:lnTo>
                    <a:pt x="583245" y="283532"/>
                  </a:lnTo>
                  <a:lnTo>
                    <a:pt x="535221" y="290760"/>
                  </a:lnTo>
                  <a:lnTo>
                    <a:pt x="488780" y="298356"/>
                  </a:lnTo>
                  <a:lnTo>
                    <a:pt x="443988" y="306309"/>
                  </a:lnTo>
                  <a:lnTo>
                    <a:pt x="400913" y="314614"/>
                  </a:lnTo>
                  <a:lnTo>
                    <a:pt x="359622" y="323260"/>
                  </a:lnTo>
                  <a:lnTo>
                    <a:pt x="320184" y="332241"/>
                  </a:lnTo>
                  <a:lnTo>
                    <a:pt x="282664" y="341547"/>
                  </a:lnTo>
                  <a:lnTo>
                    <a:pt x="213652" y="361105"/>
                  </a:lnTo>
                  <a:lnTo>
                    <a:pt x="153125" y="381870"/>
                  </a:lnTo>
                  <a:lnTo>
                    <a:pt x="126212" y="392684"/>
                  </a:lnTo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308341" y="2701035"/>
              <a:ext cx="1513840" cy="438784"/>
            </a:xfrm>
            <a:custGeom>
              <a:avLst/>
              <a:gdLst/>
              <a:ahLst/>
              <a:cxnLst/>
              <a:rect l="l" t="t" r="r" b="b"/>
              <a:pathLst>
                <a:path w="1513840" h="438785">
                  <a:moveTo>
                    <a:pt x="1386966" y="0"/>
                  </a:moveTo>
                  <a:lnTo>
                    <a:pt x="1328954" y="19178"/>
                  </a:lnTo>
                  <a:lnTo>
                    <a:pt x="1261534" y="37298"/>
                  </a:lnTo>
                  <a:lnTo>
                    <a:pt x="1185279" y="54288"/>
                  </a:lnTo>
                  <a:lnTo>
                    <a:pt x="1144017" y="62338"/>
                  </a:lnTo>
                  <a:lnTo>
                    <a:pt x="1100760" y="70080"/>
                  </a:lnTo>
                  <a:lnTo>
                    <a:pt x="1055581" y="77505"/>
                  </a:lnTo>
                  <a:lnTo>
                    <a:pt x="1008551" y="84604"/>
                  </a:lnTo>
                  <a:lnTo>
                    <a:pt x="959742" y="91368"/>
                  </a:lnTo>
                  <a:lnTo>
                    <a:pt x="909224" y="97790"/>
                  </a:lnTo>
                  <a:lnTo>
                    <a:pt x="857070" y="103859"/>
                  </a:lnTo>
                  <a:lnTo>
                    <a:pt x="803351" y="109568"/>
                  </a:lnTo>
                  <a:lnTo>
                    <a:pt x="748139" y="114907"/>
                  </a:lnTo>
                  <a:lnTo>
                    <a:pt x="691505" y="119869"/>
                  </a:lnTo>
                  <a:lnTo>
                    <a:pt x="633521" y="124443"/>
                  </a:lnTo>
                  <a:lnTo>
                    <a:pt x="574258" y="128623"/>
                  </a:lnTo>
                  <a:lnTo>
                    <a:pt x="513788" y="132398"/>
                  </a:lnTo>
                  <a:lnTo>
                    <a:pt x="452182" y="135760"/>
                  </a:lnTo>
                  <a:lnTo>
                    <a:pt x="389512" y="138701"/>
                  </a:lnTo>
                  <a:lnTo>
                    <a:pt x="325850" y="141211"/>
                  </a:lnTo>
                  <a:lnTo>
                    <a:pt x="261266" y="143283"/>
                  </a:lnTo>
                  <a:lnTo>
                    <a:pt x="195833" y="144906"/>
                  </a:lnTo>
                  <a:lnTo>
                    <a:pt x="195833" y="46989"/>
                  </a:lnTo>
                  <a:lnTo>
                    <a:pt x="0" y="244855"/>
                  </a:lnTo>
                  <a:lnTo>
                    <a:pt x="195833" y="438658"/>
                  </a:lnTo>
                  <a:lnTo>
                    <a:pt x="195833" y="340740"/>
                  </a:lnTo>
                  <a:lnTo>
                    <a:pt x="248624" y="339454"/>
                  </a:lnTo>
                  <a:lnTo>
                    <a:pt x="301047" y="337881"/>
                  </a:lnTo>
                  <a:lnTo>
                    <a:pt x="353056" y="336019"/>
                  </a:lnTo>
                  <a:lnTo>
                    <a:pt x="404606" y="333867"/>
                  </a:lnTo>
                  <a:lnTo>
                    <a:pt x="455649" y="331423"/>
                  </a:lnTo>
                  <a:lnTo>
                    <a:pt x="506140" y="328685"/>
                  </a:lnTo>
                  <a:lnTo>
                    <a:pt x="556033" y="325654"/>
                  </a:lnTo>
                  <a:lnTo>
                    <a:pt x="605281" y="322325"/>
                  </a:lnTo>
                  <a:lnTo>
                    <a:pt x="680491" y="316619"/>
                  </a:lnTo>
                  <a:lnTo>
                    <a:pt x="752867" y="310336"/>
                  </a:lnTo>
                  <a:lnTo>
                    <a:pt x="822351" y="303500"/>
                  </a:lnTo>
                  <a:lnTo>
                    <a:pt x="888882" y="296138"/>
                  </a:lnTo>
                  <a:lnTo>
                    <a:pt x="952400" y="288272"/>
                  </a:lnTo>
                  <a:lnTo>
                    <a:pt x="1012847" y="279928"/>
                  </a:lnTo>
                  <a:lnTo>
                    <a:pt x="1070162" y="271130"/>
                  </a:lnTo>
                  <a:lnTo>
                    <a:pt x="1124286" y="261903"/>
                  </a:lnTo>
                  <a:lnTo>
                    <a:pt x="1175160" y="252271"/>
                  </a:lnTo>
                  <a:lnTo>
                    <a:pt x="1222723" y="242259"/>
                  </a:lnTo>
                  <a:lnTo>
                    <a:pt x="1266916" y="231891"/>
                  </a:lnTo>
                  <a:lnTo>
                    <a:pt x="1307679" y="221193"/>
                  </a:lnTo>
                  <a:lnTo>
                    <a:pt x="1344953" y="210188"/>
                  </a:lnTo>
                  <a:lnTo>
                    <a:pt x="1408795" y="187356"/>
                  </a:lnTo>
                  <a:lnTo>
                    <a:pt x="1457964" y="163593"/>
                  </a:lnTo>
                  <a:lnTo>
                    <a:pt x="1491983" y="139096"/>
                  </a:lnTo>
                  <a:lnTo>
                    <a:pt x="1513562" y="101401"/>
                  </a:lnTo>
                  <a:lnTo>
                    <a:pt x="1512663" y="88681"/>
                  </a:lnTo>
                  <a:lnTo>
                    <a:pt x="1484857" y="50402"/>
                  </a:lnTo>
                  <a:lnTo>
                    <a:pt x="1444799" y="25028"/>
                  </a:lnTo>
                  <a:lnTo>
                    <a:pt x="1418134" y="12458"/>
                  </a:lnTo>
                  <a:lnTo>
                    <a:pt x="1386966" y="0"/>
                  </a:lnTo>
                  <a:close/>
                </a:path>
              </a:pathLst>
            </a:custGeom>
            <a:solidFill>
              <a:srgbClr val="B5E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308341" y="2358389"/>
              <a:ext cx="1513840" cy="440690"/>
            </a:xfrm>
            <a:custGeom>
              <a:avLst/>
              <a:gdLst/>
              <a:ahLst/>
              <a:cxnLst/>
              <a:rect l="l" t="t" r="r" b="b"/>
              <a:pathLst>
                <a:path w="1513840" h="440689">
                  <a:moveTo>
                    <a:pt x="0" y="0"/>
                  </a:moveTo>
                  <a:lnTo>
                    <a:pt x="0" y="195834"/>
                  </a:lnTo>
                  <a:lnTo>
                    <a:pt x="75530" y="196133"/>
                  </a:lnTo>
                  <a:lnTo>
                    <a:pt x="150101" y="197023"/>
                  </a:lnTo>
                  <a:lnTo>
                    <a:pt x="223628" y="198488"/>
                  </a:lnTo>
                  <a:lnTo>
                    <a:pt x="296022" y="200515"/>
                  </a:lnTo>
                  <a:lnTo>
                    <a:pt x="367198" y="203089"/>
                  </a:lnTo>
                  <a:lnTo>
                    <a:pt x="437069" y="206198"/>
                  </a:lnTo>
                  <a:lnTo>
                    <a:pt x="505547" y="209826"/>
                  </a:lnTo>
                  <a:lnTo>
                    <a:pt x="572547" y="213959"/>
                  </a:lnTo>
                  <a:lnTo>
                    <a:pt x="637981" y="218584"/>
                  </a:lnTo>
                  <a:lnTo>
                    <a:pt x="701763" y="223687"/>
                  </a:lnTo>
                  <a:lnTo>
                    <a:pt x="763806" y="229253"/>
                  </a:lnTo>
                  <a:lnTo>
                    <a:pt x="824023" y="235269"/>
                  </a:lnTo>
                  <a:lnTo>
                    <a:pt x="882328" y="241720"/>
                  </a:lnTo>
                  <a:lnTo>
                    <a:pt x="938635" y="248592"/>
                  </a:lnTo>
                  <a:lnTo>
                    <a:pt x="992855" y="255872"/>
                  </a:lnTo>
                  <a:lnTo>
                    <a:pt x="1044903" y="263545"/>
                  </a:lnTo>
                  <a:lnTo>
                    <a:pt x="1094692" y="271598"/>
                  </a:lnTo>
                  <a:lnTo>
                    <a:pt x="1142136" y="280015"/>
                  </a:lnTo>
                  <a:lnTo>
                    <a:pt x="1187146" y="288784"/>
                  </a:lnTo>
                  <a:lnTo>
                    <a:pt x="1229638" y="297890"/>
                  </a:lnTo>
                  <a:lnTo>
                    <a:pt x="1269524" y="307319"/>
                  </a:lnTo>
                  <a:lnTo>
                    <a:pt x="1306717" y="317057"/>
                  </a:lnTo>
                  <a:lnTo>
                    <a:pt x="1372678" y="337405"/>
                  </a:lnTo>
                  <a:lnTo>
                    <a:pt x="1426829" y="358820"/>
                  </a:lnTo>
                  <a:lnTo>
                    <a:pt x="1468475" y="381191"/>
                  </a:lnTo>
                  <a:lnTo>
                    <a:pt x="1505981" y="416294"/>
                  </a:lnTo>
                  <a:lnTo>
                    <a:pt x="1513331" y="440563"/>
                  </a:lnTo>
                  <a:lnTo>
                    <a:pt x="1513331" y="244856"/>
                  </a:lnTo>
                  <a:lnTo>
                    <a:pt x="1496923" y="208667"/>
                  </a:lnTo>
                  <a:lnTo>
                    <a:pt x="1449258" y="174129"/>
                  </a:lnTo>
                  <a:lnTo>
                    <a:pt x="1401273" y="152207"/>
                  </a:lnTo>
                  <a:lnTo>
                    <a:pt x="1341130" y="131300"/>
                  </a:lnTo>
                  <a:lnTo>
                    <a:pt x="1269524" y="111518"/>
                  </a:lnTo>
                  <a:lnTo>
                    <a:pt x="1229638" y="102084"/>
                  </a:lnTo>
                  <a:lnTo>
                    <a:pt x="1187146" y="92974"/>
                  </a:lnTo>
                  <a:lnTo>
                    <a:pt x="1142136" y="84202"/>
                  </a:lnTo>
                  <a:lnTo>
                    <a:pt x="1094692" y="75781"/>
                  </a:lnTo>
                  <a:lnTo>
                    <a:pt x="1044903" y="67726"/>
                  </a:lnTo>
                  <a:lnTo>
                    <a:pt x="992855" y="60050"/>
                  </a:lnTo>
                  <a:lnTo>
                    <a:pt x="938635" y="52768"/>
                  </a:lnTo>
                  <a:lnTo>
                    <a:pt x="882328" y="45894"/>
                  </a:lnTo>
                  <a:lnTo>
                    <a:pt x="824023" y="39441"/>
                  </a:lnTo>
                  <a:lnTo>
                    <a:pt x="763806" y="33424"/>
                  </a:lnTo>
                  <a:lnTo>
                    <a:pt x="701763" y="27857"/>
                  </a:lnTo>
                  <a:lnTo>
                    <a:pt x="637981" y="22753"/>
                  </a:lnTo>
                  <a:lnTo>
                    <a:pt x="572547" y="18127"/>
                  </a:lnTo>
                  <a:lnTo>
                    <a:pt x="505547" y="13993"/>
                  </a:lnTo>
                  <a:lnTo>
                    <a:pt x="437069" y="10364"/>
                  </a:lnTo>
                  <a:lnTo>
                    <a:pt x="367198" y="7256"/>
                  </a:lnTo>
                  <a:lnTo>
                    <a:pt x="296022" y="4681"/>
                  </a:lnTo>
                  <a:lnTo>
                    <a:pt x="223628" y="2654"/>
                  </a:lnTo>
                  <a:lnTo>
                    <a:pt x="150101" y="1189"/>
                  </a:lnTo>
                  <a:lnTo>
                    <a:pt x="75530" y="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BE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308341" y="2358389"/>
              <a:ext cx="1513840" cy="781685"/>
            </a:xfrm>
            <a:custGeom>
              <a:avLst/>
              <a:gdLst/>
              <a:ahLst/>
              <a:cxnLst/>
              <a:rect l="l" t="t" r="r" b="b"/>
              <a:pathLst>
                <a:path w="1513840" h="781685">
                  <a:moveTo>
                    <a:pt x="1513331" y="440563"/>
                  </a:moveTo>
                  <a:lnTo>
                    <a:pt x="1496923" y="404405"/>
                  </a:lnTo>
                  <a:lnTo>
                    <a:pt x="1449258" y="369893"/>
                  </a:lnTo>
                  <a:lnTo>
                    <a:pt x="1401273" y="347986"/>
                  </a:lnTo>
                  <a:lnTo>
                    <a:pt x="1341130" y="327091"/>
                  </a:lnTo>
                  <a:lnTo>
                    <a:pt x="1269524" y="307319"/>
                  </a:lnTo>
                  <a:lnTo>
                    <a:pt x="1229638" y="297890"/>
                  </a:lnTo>
                  <a:lnTo>
                    <a:pt x="1187146" y="288784"/>
                  </a:lnTo>
                  <a:lnTo>
                    <a:pt x="1142136" y="280015"/>
                  </a:lnTo>
                  <a:lnTo>
                    <a:pt x="1094692" y="271598"/>
                  </a:lnTo>
                  <a:lnTo>
                    <a:pt x="1044903" y="263545"/>
                  </a:lnTo>
                  <a:lnTo>
                    <a:pt x="992855" y="255872"/>
                  </a:lnTo>
                  <a:lnTo>
                    <a:pt x="938635" y="248592"/>
                  </a:lnTo>
                  <a:lnTo>
                    <a:pt x="882328" y="241720"/>
                  </a:lnTo>
                  <a:lnTo>
                    <a:pt x="824023" y="235269"/>
                  </a:lnTo>
                  <a:lnTo>
                    <a:pt x="763806" y="229253"/>
                  </a:lnTo>
                  <a:lnTo>
                    <a:pt x="701763" y="223687"/>
                  </a:lnTo>
                  <a:lnTo>
                    <a:pt x="637981" y="218584"/>
                  </a:lnTo>
                  <a:lnTo>
                    <a:pt x="572547" y="213959"/>
                  </a:lnTo>
                  <a:lnTo>
                    <a:pt x="505547" y="209826"/>
                  </a:lnTo>
                  <a:lnTo>
                    <a:pt x="437069" y="206198"/>
                  </a:lnTo>
                  <a:lnTo>
                    <a:pt x="367198" y="203089"/>
                  </a:lnTo>
                  <a:lnTo>
                    <a:pt x="296022" y="200515"/>
                  </a:lnTo>
                  <a:lnTo>
                    <a:pt x="223628" y="198488"/>
                  </a:lnTo>
                  <a:lnTo>
                    <a:pt x="150101" y="197023"/>
                  </a:lnTo>
                  <a:lnTo>
                    <a:pt x="75530" y="196133"/>
                  </a:lnTo>
                  <a:lnTo>
                    <a:pt x="0" y="195834"/>
                  </a:lnTo>
                  <a:lnTo>
                    <a:pt x="0" y="0"/>
                  </a:lnTo>
                  <a:lnTo>
                    <a:pt x="75530" y="299"/>
                  </a:lnTo>
                  <a:lnTo>
                    <a:pt x="150101" y="1189"/>
                  </a:lnTo>
                  <a:lnTo>
                    <a:pt x="223628" y="2654"/>
                  </a:lnTo>
                  <a:lnTo>
                    <a:pt x="296022" y="4681"/>
                  </a:lnTo>
                  <a:lnTo>
                    <a:pt x="367198" y="7256"/>
                  </a:lnTo>
                  <a:lnTo>
                    <a:pt x="437069" y="10364"/>
                  </a:lnTo>
                  <a:lnTo>
                    <a:pt x="505547" y="13993"/>
                  </a:lnTo>
                  <a:lnTo>
                    <a:pt x="572547" y="18127"/>
                  </a:lnTo>
                  <a:lnTo>
                    <a:pt x="637981" y="22753"/>
                  </a:lnTo>
                  <a:lnTo>
                    <a:pt x="701763" y="27857"/>
                  </a:lnTo>
                  <a:lnTo>
                    <a:pt x="763806" y="33424"/>
                  </a:lnTo>
                  <a:lnTo>
                    <a:pt x="824023" y="39441"/>
                  </a:lnTo>
                  <a:lnTo>
                    <a:pt x="882328" y="45894"/>
                  </a:lnTo>
                  <a:lnTo>
                    <a:pt x="938635" y="52768"/>
                  </a:lnTo>
                  <a:lnTo>
                    <a:pt x="992855" y="60050"/>
                  </a:lnTo>
                  <a:lnTo>
                    <a:pt x="1044903" y="67726"/>
                  </a:lnTo>
                  <a:lnTo>
                    <a:pt x="1094692" y="75781"/>
                  </a:lnTo>
                  <a:lnTo>
                    <a:pt x="1142136" y="84202"/>
                  </a:lnTo>
                  <a:lnTo>
                    <a:pt x="1187146" y="92974"/>
                  </a:lnTo>
                  <a:lnTo>
                    <a:pt x="1229638" y="102084"/>
                  </a:lnTo>
                  <a:lnTo>
                    <a:pt x="1269524" y="111518"/>
                  </a:lnTo>
                  <a:lnTo>
                    <a:pt x="1306717" y="121261"/>
                  </a:lnTo>
                  <a:lnTo>
                    <a:pt x="1372678" y="141620"/>
                  </a:lnTo>
                  <a:lnTo>
                    <a:pt x="1426829" y="163048"/>
                  </a:lnTo>
                  <a:lnTo>
                    <a:pt x="1468475" y="185435"/>
                  </a:lnTo>
                  <a:lnTo>
                    <a:pt x="1505981" y="220565"/>
                  </a:lnTo>
                  <a:lnTo>
                    <a:pt x="1513331" y="244856"/>
                  </a:lnTo>
                  <a:lnTo>
                    <a:pt x="1513331" y="440563"/>
                  </a:lnTo>
                  <a:lnTo>
                    <a:pt x="1495646" y="478063"/>
                  </a:lnTo>
                  <a:lnTo>
                    <a:pt x="1464972" y="502153"/>
                  </a:lnTo>
                  <a:lnTo>
                    <a:pt x="1420049" y="525357"/>
                  </a:lnTo>
                  <a:lnTo>
                    <a:pt x="1361612" y="547540"/>
                  </a:lnTo>
                  <a:lnTo>
                    <a:pt x="1290397" y="568566"/>
                  </a:lnTo>
                  <a:lnTo>
                    <a:pt x="1250228" y="578603"/>
                  </a:lnTo>
                  <a:lnTo>
                    <a:pt x="1207140" y="588299"/>
                  </a:lnTo>
                  <a:lnTo>
                    <a:pt x="1161225" y="597639"/>
                  </a:lnTo>
                  <a:lnTo>
                    <a:pt x="1112576" y="606605"/>
                  </a:lnTo>
                  <a:lnTo>
                    <a:pt x="1061284" y="615180"/>
                  </a:lnTo>
                  <a:lnTo>
                    <a:pt x="1007441" y="623348"/>
                  </a:lnTo>
                  <a:lnTo>
                    <a:pt x="951140" y="631090"/>
                  </a:lnTo>
                  <a:lnTo>
                    <a:pt x="892471" y="638391"/>
                  </a:lnTo>
                  <a:lnTo>
                    <a:pt x="831528" y="645234"/>
                  </a:lnTo>
                  <a:lnTo>
                    <a:pt x="768401" y="651601"/>
                  </a:lnTo>
                  <a:lnTo>
                    <a:pt x="703183" y="657475"/>
                  </a:lnTo>
                  <a:lnTo>
                    <a:pt x="635967" y="662840"/>
                  </a:lnTo>
                  <a:lnTo>
                    <a:pt x="566843" y="667679"/>
                  </a:lnTo>
                  <a:lnTo>
                    <a:pt x="495903" y="671975"/>
                  </a:lnTo>
                  <a:lnTo>
                    <a:pt x="423241" y="675710"/>
                  </a:lnTo>
                  <a:lnTo>
                    <a:pt x="348947" y="678869"/>
                  </a:lnTo>
                  <a:lnTo>
                    <a:pt x="273114" y="681433"/>
                  </a:lnTo>
                  <a:lnTo>
                    <a:pt x="195833" y="683387"/>
                  </a:lnTo>
                  <a:lnTo>
                    <a:pt x="195833" y="781304"/>
                  </a:lnTo>
                  <a:lnTo>
                    <a:pt x="0" y="587501"/>
                  </a:lnTo>
                  <a:lnTo>
                    <a:pt x="195833" y="389636"/>
                  </a:lnTo>
                  <a:lnTo>
                    <a:pt x="195833" y="487552"/>
                  </a:lnTo>
                  <a:lnTo>
                    <a:pt x="261266" y="485929"/>
                  </a:lnTo>
                  <a:lnTo>
                    <a:pt x="325850" y="483857"/>
                  </a:lnTo>
                  <a:lnTo>
                    <a:pt x="389512" y="481347"/>
                  </a:lnTo>
                  <a:lnTo>
                    <a:pt x="452182" y="478406"/>
                  </a:lnTo>
                  <a:lnTo>
                    <a:pt x="513788" y="475044"/>
                  </a:lnTo>
                  <a:lnTo>
                    <a:pt x="574258" y="471269"/>
                  </a:lnTo>
                  <a:lnTo>
                    <a:pt x="633521" y="467089"/>
                  </a:lnTo>
                  <a:lnTo>
                    <a:pt x="691505" y="462515"/>
                  </a:lnTo>
                  <a:lnTo>
                    <a:pt x="748139" y="457553"/>
                  </a:lnTo>
                  <a:lnTo>
                    <a:pt x="803351" y="452214"/>
                  </a:lnTo>
                  <a:lnTo>
                    <a:pt x="857070" y="446505"/>
                  </a:lnTo>
                  <a:lnTo>
                    <a:pt x="909224" y="440436"/>
                  </a:lnTo>
                  <a:lnTo>
                    <a:pt x="959742" y="434014"/>
                  </a:lnTo>
                  <a:lnTo>
                    <a:pt x="1008551" y="427250"/>
                  </a:lnTo>
                  <a:lnTo>
                    <a:pt x="1055581" y="420151"/>
                  </a:lnTo>
                  <a:lnTo>
                    <a:pt x="1100760" y="412726"/>
                  </a:lnTo>
                  <a:lnTo>
                    <a:pt x="1144017" y="404984"/>
                  </a:lnTo>
                  <a:lnTo>
                    <a:pt x="1185279" y="396934"/>
                  </a:lnTo>
                  <a:lnTo>
                    <a:pt x="1224475" y="388584"/>
                  </a:lnTo>
                  <a:lnTo>
                    <a:pt x="1296384" y="371021"/>
                  </a:lnTo>
                  <a:lnTo>
                    <a:pt x="1359172" y="352363"/>
                  </a:lnTo>
                  <a:lnTo>
                    <a:pt x="1386966" y="342646"/>
                  </a:lnTo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2400300" y="3236976"/>
            <a:ext cx="6434455" cy="673735"/>
            <a:chOff x="2400300" y="3236976"/>
            <a:chExt cx="6434455" cy="673735"/>
          </a:xfrm>
        </p:grpSpPr>
        <p:sp>
          <p:nvSpPr>
            <p:cNvPr id="24" name="object 24"/>
            <p:cNvSpPr/>
            <p:nvPr/>
          </p:nvSpPr>
          <p:spPr>
            <a:xfrm>
              <a:off x="2453767" y="3249930"/>
              <a:ext cx="6368415" cy="647700"/>
            </a:xfrm>
            <a:custGeom>
              <a:avLst/>
              <a:gdLst/>
              <a:ahLst/>
              <a:cxnLst/>
              <a:rect l="l" t="t" r="r" b="b"/>
              <a:pathLst>
                <a:path w="6368415" h="647700">
                  <a:moveTo>
                    <a:pt x="6327393" y="0"/>
                  </a:moveTo>
                  <a:lnTo>
                    <a:pt x="80899" y="0"/>
                  </a:lnTo>
                  <a:lnTo>
                    <a:pt x="65139" y="3186"/>
                  </a:lnTo>
                  <a:lnTo>
                    <a:pt x="52260" y="11874"/>
                  </a:lnTo>
                  <a:lnTo>
                    <a:pt x="43572" y="24753"/>
                  </a:lnTo>
                  <a:lnTo>
                    <a:pt x="40385" y="40512"/>
                  </a:lnTo>
                  <a:lnTo>
                    <a:pt x="40385" y="566801"/>
                  </a:lnTo>
                  <a:lnTo>
                    <a:pt x="0" y="566801"/>
                  </a:lnTo>
                  <a:lnTo>
                    <a:pt x="7870" y="568384"/>
                  </a:lnTo>
                  <a:lnTo>
                    <a:pt x="14287" y="572706"/>
                  </a:lnTo>
                  <a:lnTo>
                    <a:pt x="18609" y="579123"/>
                  </a:lnTo>
                  <a:lnTo>
                    <a:pt x="20193" y="586994"/>
                  </a:lnTo>
                  <a:lnTo>
                    <a:pt x="18609" y="594864"/>
                  </a:lnTo>
                  <a:lnTo>
                    <a:pt x="14287" y="601281"/>
                  </a:lnTo>
                  <a:lnTo>
                    <a:pt x="7870" y="605603"/>
                  </a:lnTo>
                  <a:lnTo>
                    <a:pt x="0" y="607187"/>
                  </a:lnTo>
                  <a:lnTo>
                    <a:pt x="40385" y="607187"/>
                  </a:lnTo>
                  <a:lnTo>
                    <a:pt x="37218" y="622946"/>
                  </a:lnTo>
                  <a:lnTo>
                    <a:pt x="28575" y="635825"/>
                  </a:lnTo>
                  <a:lnTo>
                    <a:pt x="15740" y="644513"/>
                  </a:lnTo>
                  <a:lnTo>
                    <a:pt x="0" y="647700"/>
                  </a:lnTo>
                  <a:lnTo>
                    <a:pt x="6246494" y="647700"/>
                  </a:lnTo>
                  <a:lnTo>
                    <a:pt x="6262254" y="644513"/>
                  </a:lnTo>
                  <a:lnTo>
                    <a:pt x="6275133" y="635825"/>
                  </a:lnTo>
                  <a:lnTo>
                    <a:pt x="6283821" y="622946"/>
                  </a:lnTo>
                  <a:lnTo>
                    <a:pt x="6287008" y="607187"/>
                  </a:lnTo>
                  <a:lnTo>
                    <a:pt x="6287008" y="80899"/>
                  </a:lnTo>
                  <a:lnTo>
                    <a:pt x="80899" y="80899"/>
                  </a:lnTo>
                  <a:lnTo>
                    <a:pt x="73028" y="79315"/>
                  </a:lnTo>
                  <a:lnTo>
                    <a:pt x="66611" y="74993"/>
                  </a:lnTo>
                  <a:lnTo>
                    <a:pt x="62289" y="68576"/>
                  </a:lnTo>
                  <a:lnTo>
                    <a:pt x="60706" y="60706"/>
                  </a:lnTo>
                  <a:lnTo>
                    <a:pt x="62289" y="52835"/>
                  </a:lnTo>
                  <a:lnTo>
                    <a:pt x="66611" y="46418"/>
                  </a:lnTo>
                  <a:lnTo>
                    <a:pt x="73028" y="42096"/>
                  </a:lnTo>
                  <a:lnTo>
                    <a:pt x="80899" y="40512"/>
                  </a:lnTo>
                  <a:lnTo>
                    <a:pt x="6367907" y="40512"/>
                  </a:lnTo>
                  <a:lnTo>
                    <a:pt x="6364720" y="24753"/>
                  </a:lnTo>
                  <a:lnTo>
                    <a:pt x="6356032" y="11874"/>
                  </a:lnTo>
                  <a:lnTo>
                    <a:pt x="6343153" y="3186"/>
                  </a:lnTo>
                  <a:lnTo>
                    <a:pt x="6327393" y="0"/>
                  </a:lnTo>
                  <a:close/>
                </a:path>
                <a:path w="6368415" h="647700">
                  <a:moveTo>
                    <a:pt x="6367907" y="40512"/>
                  </a:moveTo>
                  <a:lnTo>
                    <a:pt x="121412" y="40512"/>
                  </a:lnTo>
                  <a:lnTo>
                    <a:pt x="118225" y="56253"/>
                  </a:lnTo>
                  <a:lnTo>
                    <a:pt x="109537" y="69087"/>
                  </a:lnTo>
                  <a:lnTo>
                    <a:pt x="96658" y="77731"/>
                  </a:lnTo>
                  <a:lnTo>
                    <a:pt x="80899" y="80899"/>
                  </a:lnTo>
                  <a:lnTo>
                    <a:pt x="6327393" y="80899"/>
                  </a:lnTo>
                  <a:lnTo>
                    <a:pt x="6343153" y="77731"/>
                  </a:lnTo>
                  <a:lnTo>
                    <a:pt x="6356032" y="69087"/>
                  </a:lnTo>
                  <a:lnTo>
                    <a:pt x="6364720" y="56253"/>
                  </a:lnTo>
                  <a:lnTo>
                    <a:pt x="6367907" y="40512"/>
                  </a:lnTo>
                  <a:close/>
                </a:path>
              </a:pathLst>
            </a:custGeom>
            <a:solidFill>
              <a:srgbClr val="91C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413253" y="3290443"/>
              <a:ext cx="161925" cy="607695"/>
            </a:xfrm>
            <a:custGeom>
              <a:avLst/>
              <a:gdLst/>
              <a:ahLst/>
              <a:cxnLst/>
              <a:rect l="l" t="t" r="r" b="b"/>
              <a:pathLst>
                <a:path w="161925" h="607695">
                  <a:moveTo>
                    <a:pt x="161925" y="0"/>
                  </a:moveTo>
                  <a:lnTo>
                    <a:pt x="121412" y="0"/>
                  </a:lnTo>
                  <a:lnTo>
                    <a:pt x="113541" y="1583"/>
                  </a:lnTo>
                  <a:lnTo>
                    <a:pt x="107124" y="5905"/>
                  </a:lnTo>
                  <a:lnTo>
                    <a:pt x="102802" y="12322"/>
                  </a:lnTo>
                  <a:lnTo>
                    <a:pt x="101218" y="20193"/>
                  </a:lnTo>
                  <a:lnTo>
                    <a:pt x="102802" y="28063"/>
                  </a:lnTo>
                  <a:lnTo>
                    <a:pt x="107124" y="34480"/>
                  </a:lnTo>
                  <a:lnTo>
                    <a:pt x="113541" y="38802"/>
                  </a:lnTo>
                  <a:lnTo>
                    <a:pt x="121412" y="40386"/>
                  </a:lnTo>
                  <a:lnTo>
                    <a:pt x="137171" y="37218"/>
                  </a:lnTo>
                  <a:lnTo>
                    <a:pt x="150050" y="28575"/>
                  </a:lnTo>
                  <a:lnTo>
                    <a:pt x="158738" y="15740"/>
                  </a:lnTo>
                  <a:lnTo>
                    <a:pt x="161925" y="0"/>
                  </a:lnTo>
                  <a:close/>
                </a:path>
                <a:path w="161925" h="607695">
                  <a:moveTo>
                    <a:pt x="40512" y="526288"/>
                  </a:moveTo>
                  <a:lnTo>
                    <a:pt x="24753" y="529455"/>
                  </a:lnTo>
                  <a:lnTo>
                    <a:pt x="11874" y="538099"/>
                  </a:lnTo>
                  <a:lnTo>
                    <a:pt x="3186" y="550933"/>
                  </a:lnTo>
                  <a:lnTo>
                    <a:pt x="0" y="566674"/>
                  </a:lnTo>
                  <a:lnTo>
                    <a:pt x="3186" y="582433"/>
                  </a:lnTo>
                  <a:lnTo>
                    <a:pt x="11874" y="595312"/>
                  </a:lnTo>
                  <a:lnTo>
                    <a:pt x="24753" y="604000"/>
                  </a:lnTo>
                  <a:lnTo>
                    <a:pt x="40512" y="607187"/>
                  </a:lnTo>
                  <a:lnTo>
                    <a:pt x="56253" y="604000"/>
                  </a:lnTo>
                  <a:lnTo>
                    <a:pt x="69087" y="595312"/>
                  </a:lnTo>
                  <a:lnTo>
                    <a:pt x="77731" y="582433"/>
                  </a:lnTo>
                  <a:lnTo>
                    <a:pt x="80898" y="566674"/>
                  </a:lnTo>
                  <a:lnTo>
                    <a:pt x="40512" y="566674"/>
                  </a:lnTo>
                  <a:lnTo>
                    <a:pt x="48383" y="565090"/>
                  </a:lnTo>
                  <a:lnTo>
                    <a:pt x="54800" y="560768"/>
                  </a:lnTo>
                  <a:lnTo>
                    <a:pt x="59122" y="554351"/>
                  </a:lnTo>
                  <a:lnTo>
                    <a:pt x="60706" y="546481"/>
                  </a:lnTo>
                  <a:lnTo>
                    <a:pt x="59122" y="538610"/>
                  </a:lnTo>
                  <a:lnTo>
                    <a:pt x="54800" y="532193"/>
                  </a:lnTo>
                  <a:lnTo>
                    <a:pt x="48383" y="527871"/>
                  </a:lnTo>
                  <a:lnTo>
                    <a:pt x="40512" y="526288"/>
                  </a:lnTo>
                  <a:close/>
                </a:path>
              </a:pathLst>
            </a:custGeom>
            <a:solidFill>
              <a:srgbClr val="759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413253" y="3249930"/>
              <a:ext cx="6408420" cy="647700"/>
            </a:xfrm>
            <a:custGeom>
              <a:avLst/>
              <a:gdLst/>
              <a:ahLst/>
              <a:cxnLst/>
              <a:rect l="l" t="t" r="r" b="b"/>
              <a:pathLst>
                <a:path w="6408420" h="647700">
                  <a:moveTo>
                    <a:pt x="80898" y="566801"/>
                  </a:moveTo>
                  <a:lnTo>
                    <a:pt x="80898" y="40512"/>
                  </a:lnTo>
                  <a:lnTo>
                    <a:pt x="84085" y="24753"/>
                  </a:lnTo>
                  <a:lnTo>
                    <a:pt x="92773" y="11874"/>
                  </a:lnTo>
                  <a:lnTo>
                    <a:pt x="105652" y="3186"/>
                  </a:lnTo>
                  <a:lnTo>
                    <a:pt x="121412" y="0"/>
                  </a:lnTo>
                  <a:lnTo>
                    <a:pt x="6367907" y="0"/>
                  </a:lnTo>
                  <a:lnTo>
                    <a:pt x="6383666" y="3186"/>
                  </a:lnTo>
                  <a:lnTo>
                    <a:pt x="6396545" y="11874"/>
                  </a:lnTo>
                  <a:lnTo>
                    <a:pt x="6405233" y="24753"/>
                  </a:lnTo>
                  <a:lnTo>
                    <a:pt x="6408420" y="40512"/>
                  </a:lnTo>
                  <a:lnTo>
                    <a:pt x="6405233" y="56253"/>
                  </a:lnTo>
                  <a:lnTo>
                    <a:pt x="6396545" y="69087"/>
                  </a:lnTo>
                  <a:lnTo>
                    <a:pt x="6383666" y="77731"/>
                  </a:lnTo>
                  <a:lnTo>
                    <a:pt x="6367907" y="80899"/>
                  </a:lnTo>
                  <a:lnTo>
                    <a:pt x="6327521" y="80899"/>
                  </a:lnTo>
                  <a:lnTo>
                    <a:pt x="6327521" y="607187"/>
                  </a:lnTo>
                  <a:lnTo>
                    <a:pt x="6324334" y="622946"/>
                  </a:lnTo>
                  <a:lnTo>
                    <a:pt x="6315646" y="635825"/>
                  </a:lnTo>
                  <a:lnTo>
                    <a:pt x="6302767" y="644513"/>
                  </a:lnTo>
                  <a:lnTo>
                    <a:pt x="6287008" y="647700"/>
                  </a:lnTo>
                  <a:lnTo>
                    <a:pt x="40512" y="647700"/>
                  </a:lnTo>
                  <a:lnTo>
                    <a:pt x="24753" y="644513"/>
                  </a:lnTo>
                  <a:lnTo>
                    <a:pt x="11874" y="635825"/>
                  </a:lnTo>
                  <a:lnTo>
                    <a:pt x="3186" y="622946"/>
                  </a:lnTo>
                  <a:lnTo>
                    <a:pt x="0" y="607187"/>
                  </a:lnTo>
                  <a:lnTo>
                    <a:pt x="3186" y="591446"/>
                  </a:lnTo>
                  <a:lnTo>
                    <a:pt x="11874" y="578612"/>
                  </a:lnTo>
                  <a:lnTo>
                    <a:pt x="24753" y="569968"/>
                  </a:lnTo>
                  <a:lnTo>
                    <a:pt x="40512" y="566801"/>
                  </a:lnTo>
                  <a:lnTo>
                    <a:pt x="80898" y="566801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1518" y="3236976"/>
              <a:ext cx="86614" cy="10680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534665" y="3330829"/>
              <a:ext cx="6206490" cy="0"/>
            </a:xfrm>
            <a:custGeom>
              <a:avLst/>
              <a:gdLst/>
              <a:ahLst/>
              <a:cxnLst/>
              <a:rect l="l" t="t" r="r" b="b"/>
              <a:pathLst>
                <a:path w="6206490" h="0">
                  <a:moveTo>
                    <a:pt x="620610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40813" y="3803777"/>
              <a:ext cx="66293" cy="106807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310895" y="4136135"/>
            <a:ext cx="6722745" cy="601980"/>
            <a:chOff x="310895" y="4136135"/>
            <a:chExt cx="6722745" cy="601980"/>
          </a:xfrm>
        </p:grpSpPr>
        <p:sp>
          <p:nvSpPr>
            <p:cNvPr id="31" name="object 31"/>
            <p:cNvSpPr/>
            <p:nvPr/>
          </p:nvSpPr>
          <p:spPr>
            <a:xfrm>
              <a:off x="359854" y="4149089"/>
              <a:ext cx="6660515" cy="576580"/>
            </a:xfrm>
            <a:custGeom>
              <a:avLst/>
              <a:gdLst/>
              <a:ahLst/>
              <a:cxnLst/>
              <a:rect l="l" t="t" r="r" b="b"/>
              <a:pathLst>
                <a:path w="6660515" h="576579">
                  <a:moveTo>
                    <a:pt x="6624510" y="0"/>
                  </a:moveTo>
                  <a:lnTo>
                    <a:pt x="72009" y="0"/>
                  </a:lnTo>
                  <a:lnTo>
                    <a:pt x="57992" y="2829"/>
                  </a:lnTo>
                  <a:lnTo>
                    <a:pt x="46548" y="10541"/>
                  </a:lnTo>
                  <a:lnTo>
                    <a:pt x="38833" y="21967"/>
                  </a:lnTo>
                  <a:lnTo>
                    <a:pt x="36004" y="35941"/>
                  </a:lnTo>
                  <a:lnTo>
                    <a:pt x="36004" y="504063"/>
                  </a:lnTo>
                  <a:lnTo>
                    <a:pt x="0" y="504063"/>
                  </a:lnTo>
                  <a:lnTo>
                    <a:pt x="7007" y="505469"/>
                  </a:lnTo>
                  <a:lnTo>
                    <a:pt x="12726" y="509317"/>
                  </a:lnTo>
                  <a:lnTo>
                    <a:pt x="16582" y="515046"/>
                  </a:lnTo>
                  <a:lnTo>
                    <a:pt x="17995" y="522097"/>
                  </a:lnTo>
                  <a:lnTo>
                    <a:pt x="16582" y="529093"/>
                  </a:lnTo>
                  <a:lnTo>
                    <a:pt x="12726" y="534828"/>
                  </a:lnTo>
                  <a:lnTo>
                    <a:pt x="7007" y="538706"/>
                  </a:lnTo>
                  <a:lnTo>
                    <a:pt x="0" y="540131"/>
                  </a:lnTo>
                  <a:lnTo>
                    <a:pt x="36004" y="540131"/>
                  </a:lnTo>
                  <a:lnTo>
                    <a:pt x="33173" y="554104"/>
                  </a:lnTo>
                  <a:lnTo>
                    <a:pt x="25455" y="565531"/>
                  </a:lnTo>
                  <a:lnTo>
                    <a:pt x="14010" y="573242"/>
                  </a:lnTo>
                  <a:lnTo>
                    <a:pt x="0" y="576072"/>
                  </a:lnTo>
                  <a:lnTo>
                    <a:pt x="6552501" y="576072"/>
                  </a:lnTo>
                  <a:lnTo>
                    <a:pt x="6566475" y="573242"/>
                  </a:lnTo>
                  <a:lnTo>
                    <a:pt x="6577901" y="565531"/>
                  </a:lnTo>
                  <a:lnTo>
                    <a:pt x="6585612" y="554104"/>
                  </a:lnTo>
                  <a:lnTo>
                    <a:pt x="6588442" y="540131"/>
                  </a:lnTo>
                  <a:lnTo>
                    <a:pt x="6588442" y="72009"/>
                  </a:lnTo>
                  <a:lnTo>
                    <a:pt x="72009" y="72009"/>
                  </a:lnTo>
                  <a:lnTo>
                    <a:pt x="65007" y="70584"/>
                  </a:lnTo>
                  <a:lnTo>
                    <a:pt x="59286" y="66706"/>
                  </a:lnTo>
                  <a:lnTo>
                    <a:pt x="55428" y="60971"/>
                  </a:lnTo>
                  <a:lnTo>
                    <a:pt x="54013" y="53975"/>
                  </a:lnTo>
                  <a:lnTo>
                    <a:pt x="55428" y="46978"/>
                  </a:lnTo>
                  <a:lnTo>
                    <a:pt x="59286" y="41243"/>
                  </a:lnTo>
                  <a:lnTo>
                    <a:pt x="65007" y="37365"/>
                  </a:lnTo>
                  <a:lnTo>
                    <a:pt x="72009" y="35941"/>
                  </a:lnTo>
                  <a:lnTo>
                    <a:pt x="6660451" y="35941"/>
                  </a:lnTo>
                  <a:lnTo>
                    <a:pt x="6657621" y="21967"/>
                  </a:lnTo>
                  <a:lnTo>
                    <a:pt x="6649910" y="10541"/>
                  </a:lnTo>
                  <a:lnTo>
                    <a:pt x="6638484" y="2829"/>
                  </a:lnTo>
                  <a:lnTo>
                    <a:pt x="6624510" y="0"/>
                  </a:lnTo>
                  <a:close/>
                </a:path>
                <a:path w="6660515" h="576579">
                  <a:moveTo>
                    <a:pt x="6660451" y="35941"/>
                  </a:moveTo>
                  <a:lnTo>
                    <a:pt x="108013" y="35941"/>
                  </a:lnTo>
                  <a:lnTo>
                    <a:pt x="105184" y="49988"/>
                  </a:lnTo>
                  <a:lnTo>
                    <a:pt x="97469" y="61452"/>
                  </a:lnTo>
                  <a:lnTo>
                    <a:pt x="86025" y="69177"/>
                  </a:lnTo>
                  <a:lnTo>
                    <a:pt x="72009" y="72009"/>
                  </a:lnTo>
                  <a:lnTo>
                    <a:pt x="6624510" y="72009"/>
                  </a:lnTo>
                  <a:lnTo>
                    <a:pt x="6638484" y="69177"/>
                  </a:lnTo>
                  <a:lnTo>
                    <a:pt x="6649910" y="61452"/>
                  </a:lnTo>
                  <a:lnTo>
                    <a:pt x="6657621" y="49988"/>
                  </a:lnTo>
                  <a:lnTo>
                    <a:pt x="6660451" y="35941"/>
                  </a:lnTo>
                  <a:close/>
                </a:path>
              </a:pathLst>
            </a:custGeom>
            <a:solidFill>
              <a:srgbClr val="91C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23862" y="4185030"/>
              <a:ext cx="144145" cy="540385"/>
            </a:xfrm>
            <a:custGeom>
              <a:avLst/>
              <a:gdLst/>
              <a:ahLst/>
              <a:cxnLst/>
              <a:rect l="l" t="t" r="r" b="b"/>
              <a:pathLst>
                <a:path w="144145" h="540385">
                  <a:moveTo>
                    <a:pt x="144005" y="0"/>
                  </a:moveTo>
                  <a:lnTo>
                    <a:pt x="108000" y="0"/>
                  </a:lnTo>
                  <a:lnTo>
                    <a:pt x="100999" y="1424"/>
                  </a:lnTo>
                  <a:lnTo>
                    <a:pt x="95278" y="5302"/>
                  </a:lnTo>
                  <a:lnTo>
                    <a:pt x="91420" y="11037"/>
                  </a:lnTo>
                  <a:lnTo>
                    <a:pt x="90004" y="18034"/>
                  </a:lnTo>
                  <a:lnTo>
                    <a:pt x="91420" y="25030"/>
                  </a:lnTo>
                  <a:lnTo>
                    <a:pt x="95278" y="30765"/>
                  </a:lnTo>
                  <a:lnTo>
                    <a:pt x="100999" y="34643"/>
                  </a:lnTo>
                  <a:lnTo>
                    <a:pt x="108000" y="36068"/>
                  </a:lnTo>
                  <a:lnTo>
                    <a:pt x="122016" y="33236"/>
                  </a:lnTo>
                  <a:lnTo>
                    <a:pt x="133461" y="25511"/>
                  </a:lnTo>
                  <a:lnTo>
                    <a:pt x="141176" y="14047"/>
                  </a:lnTo>
                  <a:lnTo>
                    <a:pt x="144005" y="0"/>
                  </a:lnTo>
                  <a:close/>
                </a:path>
                <a:path w="144145" h="540385">
                  <a:moveTo>
                    <a:pt x="35991" y="468122"/>
                  </a:moveTo>
                  <a:lnTo>
                    <a:pt x="21983" y="470953"/>
                  </a:lnTo>
                  <a:lnTo>
                    <a:pt x="10542" y="478678"/>
                  </a:lnTo>
                  <a:lnTo>
                    <a:pt x="2828" y="490142"/>
                  </a:lnTo>
                  <a:lnTo>
                    <a:pt x="0" y="504190"/>
                  </a:lnTo>
                  <a:lnTo>
                    <a:pt x="2828" y="518163"/>
                  </a:lnTo>
                  <a:lnTo>
                    <a:pt x="10542" y="529590"/>
                  </a:lnTo>
                  <a:lnTo>
                    <a:pt x="21983" y="537301"/>
                  </a:lnTo>
                  <a:lnTo>
                    <a:pt x="35991" y="540131"/>
                  </a:lnTo>
                  <a:lnTo>
                    <a:pt x="50007" y="537301"/>
                  </a:lnTo>
                  <a:lnTo>
                    <a:pt x="61452" y="529590"/>
                  </a:lnTo>
                  <a:lnTo>
                    <a:pt x="69167" y="518163"/>
                  </a:lnTo>
                  <a:lnTo>
                    <a:pt x="71996" y="504190"/>
                  </a:lnTo>
                  <a:lnTo>
                    <a:pt x="35991" y="504190"/>
                  </a:lnTo>
                  <a:lnTo>
                    <a:pt x="43000" y="502765"/>
                  </a:lnTo>
                  <a:lnTo>
                    <a:pt x="48725" y="498887"/>
                  </a:lnTo>
                  <a:lnTo>
                    <a:pt x="52584" y="493152"/>
                  </a:lnTo>
                  <a:lnTo>
                    <a:pt x="54000" y="486156"/>
                  </a:lnTo>
                  <a:lnTo>
                    <a:pt x="52584" y="479105"/>
                  </a:lnTo>
                  <a:lnTo>
                    <a:pt x="48725" y="473376"/>
                  </a:lnTo>
                  <a:lnTo>
                    <a:pt x="43000" y="469528"/>
                  </a:lnTo>
                  <a:lnTo>
                    <a:pt x="35991" y="468122"/>
                  </a:lnTo>
                  <a:close/>
                </a:path>
              </a:pathLst>
            </a:custGeom>
            <a:solidFill>
              <a:srgbClr val="759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23849" y="4149089"/>
              <a:ext cx="6696709" cy="576580"/>
            </a:xfrm>
            <a:custGeom>
              <a:avLst/>
              <a:gdLst/>
              <a:ahLst/>
              <a:cxnLst/>
              <a:rect l="l" t="t" r="r" b="b"/>
              <a:pathLst>
                <a:path w="6696709" h="576579">
                  <a:moveTo>
                    <a:pt x="72009" y="504063"/>
                  </a:moveTo>
                  <a:lnTo>
                    <a:pt x="72009" y="35941"/>
                  </a:lnTo>
                  <a:lnTo>
                    <a:pt x="74837" y="21967"/>
                  </a:lnTo>
                  <a:lnTo>
                    <a:pt x="82553" y="10541"/>
                  </a:lnTo>
                  <a:lnTo>
                    <a:pt x="93997" y="2829"/>
                  </a:lnTo>
                  <a:lnTo>
                    <a:pt x="108013" y="0"/>
                  </a:lnTo>
                  <a:lnTo>
                    <a:pt x="6660515" y="0"/>
                  </a:lnTo>
                  <a:lnTo>
                    <a:pt x="6674488" y="2829"/>
                  </a:lnTo>
                  <a:lnTo>
                    <a:pt x="6685915" y="10541"/>
                  </a:lnTo>
                  <a:lnTo>
                    <a:pt x="6693626" y="21967"/>
                  </a:lnTo>
                  <a:lnTo>
                    <a:pt x="6696456" y="35941"/>
                  </a:lnTo>
                  <a:lnTo>
                    <a:pt x="6693626" y="49988"/>
                  </a:lnTo>
                  <a:lnTo>
                    <a:pt x="6685914" y="61452"/>
                  </a:lnTo>
                  <a:lnTo>
                    <a:pt x="6674488" y="69177"/>
                  </a:lnTo>
                  <a:lnTo>
                    <a:pt x="6660515" y="72009"/>
                  </a:lnTo>
                  <a:lnTo>
                    <a:pt x="6624447" y="72009"/>
                  </a:lnTo>
                  <a:lnTo>
                    <a:pt x="6624447" y="540131"/>
                  </a:lnTo>
                  <a:lnTo>
                    <a:pt x="6621617" y="554104"/>
                  </a:lnTo>
                  <a:lnTo>
                    <a:pt x="6613906" y="565531"/>
                  </a:lnTo>
                  <a:lnTo>
                    <a:pt x="6602479" y="573242"/>
                  </a:lnTo>
                  <a:lnTo>
                    <a:pt x="6588506" y="576072"/>
                  </a:lnTo>
                  <a:lnTo>
                    <a:pt x="36004" y="576072"/>
                  </a:lnTo>
                  <a:lnTo>
                    <a:pt x="21988" y="573242"/>
                  </a:lnTo>
                  <a:lnTo>
                    <a:pt x="10544" y="565531"/>
                  </a:lnTo>
                  <a:lnTo>
                    <a:pt x="2828" y="554104"/>
                  </a:lnTo>
                  <a:lnTo>
                    <a:pt x="0" y="540131"/>
                  </a:lnTo>
                  <a:lnTo>
                    <a:pt x="2828" y="526083"/>
                  </a:lnTo>
                  <a:lnTo>
                    <a:pt x="10544" y="514619"/>
                  </a:lnTo>
                  <a:lnTo>
                    <a:pt x="21988" y="506894"/>
                  </a:lnTo>
                  <a:lnTo>
                    <a:pt x="36004" y="504063"/>
                  </a:lnTo>
                  <a:lnTo>
                    <a:pt x="72009" y="504063"/>
                  </a:lnTo>
                  <a:close/>
                </a:path>
              </a:pathLst>
            </a:custGeom>
            <a:ln w="25907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900" y="4136135"/>
              <a:ext cx="79921" cy="9791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59854" y="4221098"/>
              <a:ext cx="6588759" cy="504190"/>
            </a:xfrm>
            <a:custGeom>
              <a:avLst/>
              <a:gdLst/>
              <a:ahLst/>
              <a:cxnLst/>
              <a:rect l="l" t="t" r="r" b="b"/>
              <a:pathLst>
                <a:path w="6588759" h="504189">
                  <a:moveTo>
                    <a:pt x="6588442" y="0"/>
                  </a:moveTo>
                  <a:lnTo>
                    <a:pt x="72009" y="0"/>
                  </a:lnTo>
                </a:path>
                <a:path w="6588759" h="504189">
                  <a:moveTo>
                    <a:pt x="0" y="432053"/>
                  </a:moveTo>
                  <a:lnTo>
                    <a:pt x="7007" y="433460"/>
                  </a:lnTo>
                  <a:lnTo>
                    <a:pt x="12726" y="437308"/>
                  </a:lnTo>
                  <a:lnTo>
                    <a:pt x="16582" y="443037"/>
                  </a:lnTo>
                  <a:lnTo>
                    <a:pt x="17995" y="450088"/>
                  </a:lnTo>
                  <a:lnTo>
                    <a:pt x="17995" y="459994"/>
                  </a:lnTo>
                  <a:lnTo>
                    <a:pt x="9944" y="467994"/>
                  </a:lnTo>
                  <a:lnTo>
                    <a:pt x="0" y="467994"/>
                  </a:lnTo>
                  <a:lnTo>
                    <a:pt x="36004" y="468121"/>
                  </a:lnTo>
                </a:path>
                <a:path w="6588759" h="504189">
                  <a:moveTo>
                    <a:pt x="0" y="504063"/>
                  </a:moveTo>
                  <a:lnTo>
                    <a:pt x="14010" y="501233"/>
                  </a:lnTo>
                  <a:lnTo>
                    <a:pt x="25455" y="493521"/>
                  </a:lnTo>
                  <a:lnTo>
                    <a:pt x="33173" y="482095"/>
                  </a:lnTo>
                  <a:lnTo>
                    <a:pt x="36004" y="468121"/>
                  </a:lnTo>
                  <a:lnTo>
                    <a:pt x="36004" y="432053"/>
                  </a:lnTo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598931" y="3236976"/>
            <a:ext cx="1537970" cy="829944"/>
            <a:chOff x="598931" y="3236976"/>
            <a:chExt cx="1537970" cy="829944"/>
          </a:xfrm>
        </p:grpSpPr>
        <p:sp>
          <p:nvSpPr>
            <p:cNvPr id="37" name="object 37"/>
            <p:cNvSpPr/>
            <p:nvPr/>
          </p:nvSpPr>
          <p:spPr>
            <a:xfrm>
              <a:off x="611885" y="3501898"/>
              <a:ext cx="1511935" cy="552450"/>
            </a:xfrm>
            <a:custGeom>
              <a:avLst/>
              <a:gdLst/>
              <a:ahLst/>
              <a:cxnLst/>
              <a:rect l="l" t="t" r="r" b="b"/>
              <a:pathLst>
                <a:path w="1511935" h="552450">
                  <a:moveTo>
                    <a:pt x="0" y="0"/>
                  </a:moveTo>
                  <a:lnTo>
                    <a:pt x="0" y="201549"/>
                  </a:lnTo>
                  <a:lnTo>
                    <a:pt x="2125" y="214983"/>
                  </a:lnTo>
                  <a:lnTo>
                    <a:pt x="33206" y="254201"/>
                  </a:lnTo>
                  <a:lnTo>
                    <a:pt x="73501" y="279251"/>
                  </a:lnTo>
                  <a:lnTo>
                    <a:pt x="128513" y="303244"/>
                  </a:lnTo>
                  <a:lnTo>
                    <a:pt x="197434" y="326027"/>
                  </a:lnTo>
                  <a:lnTo>
                    <a:pt x="236858" y="336917"/>
                  </a:lnTo>
                  <a:lnTo>
                    <a:pt x="279456" y="347446"/>
                  </a:lnTo>
                  <a:lnTo>
                    <a:pt x="325127" y="357596"/>
                  </a:lnTo>
                  <a:lnTo>
                    <a:pt x="373770" y="367347"/>
                  </a:lnTo>
                  <a:lnTo>
                    <a:pt x="425284" y="376680"/>
                  </a:lnTo>
                  <a:lnTo>
                    <a:pt x="479568" y="385576"/>
                  </a:lnTo>
                  <a:lnTo>
                    <a:pt x="536521" y="394016"/>
                  </a:lnTo>
                  <a:lnTo>
                    <a:pt x="596042" y="401980"/>
                  </a:lnTo>
                  <a:lnTo>
                    <a:pt x="658030" y="409449"/>
                  </a:lnTo>
                  <a:lnTo>
                    <a:pt x="722383" y="416404"/>
                  </a:lnTo>
                  <a:lnTo>
                    <a:pt x="789002" y="422826"/>
                  </a:lnTo>
                  <a:lnTo>
                    <a:pt x="857784" y="428695"/>
                  </a:lnTo>
                  <a:lnTo>
                    <a:pt x="928629" y="433993"/>
                  </a:lnTo>
                  <a:lnTo>
                    <a:pt x="1001435" y="438699"/>
                  </a:lnTo>
                  <a:lnTo>
                    <a:pt x="1076103" y="442796"/>
                  </a:lnTo>
                  <a:lnTo>
                    <a:pt x="1152530" y="446262"/>
                  </a:lnTo>
                  <a:lnTo>
                    <a:pt x="1230615" y="449080"/>
                  </a:lnTo>
                  <a:lnTo>
                    <a:pt x="1310258" y="451231"/>
                  </a:lnTo>
                  <a:lnTo>
                    <a:pt x="1310258" y="551941"/>
                  </a:lnTo>
                  <a:lnTo>
                    <a:pt x="1511808" y="352678"/>
                  </a:lnTo>
                  <a:lnTo>
                    <a:pt x="1310258" y="148844"/>
                  </a:lnTo>
                  <a:lnTo>
                    <a:pt x="1310258" y="249681"/>
                  </a:lnTo>
                  <a:lnTo>
                    <a:pt x="1230615" y="247531"/>
                  </a:lnTo>
                  <a:lnTo>
                    <a:pt x="1152530" y="244713"/>
                  </a:lnTo>
                  <a:lnTo>
                    <a:pt x="1076103" y="241247"/>
                  </a:lnTo>
                  <a:lnTo>
                    <a:pt x="1001435" y="237150"/>
                  </a:lnTo>
                  <a:lnTo>
                    <a:pt x="928629" y="232444"/>
                  </a:lnTo>
                  <a:lnTo>
                    <a:pt x="857784" y="227146"/>
                  </a:lnTo>
                  <a:lnTo>
                    <a:pt x="789002" y="221277"/>
                  </a:lnTo>
                  <a:lnTo>
                    <a:pt x="722383" y="214855"/>
                  </a:lnTo>
                  <a:lnTo>
                    <a:pt x="658030" y="207900"/>
                  </a:lnTo>
                  <a:lnTo>
                    <a:pt x="596042" y="200431"/>
                  </a:lnTo>
                  <a:lnTo>
                    <a:pt x="536521" y="192467"/>
                  </a:lnTo>
                  <a:lnTo>
                    <a:pt x="479568" y="184027"/>
                  </a:lnTo>
                  <a:lnTo>
                    <a:pt x="425284" y="175131"/>
                  </a:lnTo>
                  <a:lnTo>
                    <a:pt x="373770" y="165798"/>
                  </a:lnTo>
                  <a:lnTo>
                    <a:pt x="325127" y="156047"/>
                  </a:lnTo>
                  <a:lnTo>
                    <a:pt x="279456" y="145897"/>
                  </a:lnTo>
                  <a:lnTo>
                    <a:pt x="236858" y="135368"/>
                  </a:lnTo>
                  <a:lnTo>
                    <a:pt x="197434" y="124478"/>
                  </a:lnTo>
                  <a:lnTo>
                    <a:pt x="128513" y="101695"/>
                  </a:lnTo>
                  <a:lnTo>
                    <a:pt x="73501" y="77702"/>
                  </a:lnTo>
                  <a:lnTo>
                    <a:pt x="33206" y="52652"/>
                  </a:lnTo>
                  <a:lnTo>
                    <a:pt x="2125" y="13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11663" y="3249930"/>
              <a:ext cx="1512570" cy="353060"/>
            </a:xfrm>
            <a:custGeom>
              <a:avLst/>
              <a:gdLst/>
              <a:ahLst/>
              <a:cxnLst/>
              <a:rect l="l" t="t" r="r" b="b"/>
              <a:pathLst>
                <a:path w="1512570" h="353060">
                  <a:moveTo>
                    <a:pt x="1512030" y="0"/>
                  </a:moveTo>
                  <a:lnTo>
                    <a:pt x="1460047" y="148"/>
                  </a:lnTo>
                  <a:lnTo>
                    <a:pt x="1408203" y="591"/>
                  </a:lnTo>
                  <a:lnTo>
                    <a:pt x="1356544" y="1329"/>
                  </a:lnTo>
                  <a:lnTo>
                    <a:pt x="1305114" y="2361"/>
                  </a:lnTo>
                  <a:lnTo>
                    <a:pt x="1253957" y="3685"/>
                  </a:lnTo>
                  <a:lnTo>
                    <a:pt x="1203118" y="5302"/>
                  </a:lnTo>
                  <a:lnTo>
                    <a:pt x="1152642" y="7209"/>
                  </a:lnTo>
                  <a:lnTo>
                    <a:pt x="1102573" y="9407"/>
                  </a:lnTo>
                  <a:lnTo>
                    <a:pt x="1052955" y="11894"/>
                  </a:lnTo>
                  <a:lnTo>
                    <a:pt x="1003833" y="14669"/>
                  </a:lnTo>
                  <a:lnTo>
                    <a:pt x="955252" y="17732"/>
                  </a:lnTo>
                  <a:lnTo>
                    <a:pt x="907256" y="21082"/>
                  </a:lnTo>
                  <a:lnTo>
                    <a:pt x="832132" y="26949"/>
                  </a:lnTo>
                  <a:lnTo>
                    <a:pt x="759839" y="33411"/>
                  </a:lnTo>
                  <a:lnTo>
                    <a:pt x="690435" y="40441"/>
                  </a:lnTo>
                  <a:lnTo>
                    <a:pt x="623980" y="48013"/>
                  </a:lnTo>
                  <a:lnTo>
                    <a:pt x="560534" y="56104"/>
                  </a:lnTo>
                  <a:lnTo>
                    <a:pt x="500156" y="64687"/>
                  </a:lnTo>
                  <a:lnTo>
                    <a:pt x="442906" y="73737"/>
                  </a:lnTo>
                  <a:lnTo>
                    <a:pt x="388843" y="83230"/>
                  </a:lnTo>
                  <a:lnTo>
                    <a:pt x="338028" y="93139"/>
                  </a:lnTo>
                  <a:lnTo>
                    <a:pt x="290519" y="103439"/>
                  </a:lnTo>
                  <a:lnTo>
                    <a:pt x="246376" y="114105"/>
                  </a:lnTo>
                  <a:lnTo>
                    <a:pt x="205658" y="125112"/>
                  </a:lnTo>
                  <a:lnTo>
                    <a:pt x="168426" y="136434"/>
                  </a:lnTo>
                  <a:lnTo>
                    <a:pt x="104656" y="159924"/>
                  </a:lnTo>
                  <a:lnTo>
                    <a:pt x="55541" y="184373"/>
                  </a:lnTo>
                  <a:lnTo>
                    <a:pt x="21558" y="209577"/>
                  </a:lnTo>
                  <a:lnTo>
                    <a:pt x="0" y="248360"/>
                  </a:lnTo>
                  <a:lnTo>
                    <a:pt x="896" y="261446"/>
                  </a:lnTo>
                  <a:lnTo>
                    <a:pt x="28664" y="300827"/>
                  </a:lnTo>
                  <a:lnTo>
                    <a:pt x="68673" y="326931"/>
                  </a:lnTo>
                  <a:lnTo>
                    <a:pt x="126435" y="352679"/>
                  </a:lnTo>
                  <a:lnTo>
                    <a:pt x="153348" y="342966"/>
                  </a:lnTo>
                  <a:lnTo>
                    <a:pt x="182517" y="333510"/>
                  </a:lnTo>
                  <a:lnTo>
                    <a:pt x="247353" y="315395"/>
                  </a:lnTo>
                  <a:lnTo>
                    <a:pt x="320406" y="298393"/>
                  </a:lnTo>
                  <a:lnTo>
                    <a:pt x="359845" y="290327"/>
                  </a:lnTo>
                  <a:lnTo>
                    <a:pt x="401135" y="282562"/>
                  </a:lnTo>
                  <a:lnTo>
                    <a:pt x="444210" y="275104"/>
                  </a:lnTo>
                  <a:lnTo>
                    <a:pt x="489002" y="267960"/>
                  </a:lnTo>
                  <a:lnTo>
                    <a:pt x="535444" y="261139"/>
                  </a:lnTo>
                  <a:lnTo>
                    <a:pt x="583467" y="254647"/>
                  </a:lnTo>
                  <a:lnTo>
                    <a:pt x="633006" y="248492"/>
                  </a:lnTo>
                  <a:lnTo>
                    <a:pt x="683992" y="242681"/>
                  </a:lnTo>
                  <a:lnTo>
                    <a:pt x="736357" y="237221"/>
                  </a:lnTo>
                  <a:lnTo>
                    <a:pt x="790036" y="232120"/>
                  </a:lnTo>
                  <a:lnTo>
                    <a:pt x="844960" y="227384"/>
                  </a:lnTo>
                  <a:lnTo>
                    <a:pt x="901061" y="223023"/>
                  </a:lnTo>
                  <a:lnTo>
                    <a:pt x="958273" y="219041"/>
                  </a:lnTo>
                  <a:lnTo>
                    <a:pt x="1016528" y="215448"/>
                  </a:lnTo>
                  <a:lnTo>
                    <a:pt x="1075759" y="212250"/>
                  </a:lnTo>
                  <a:lnTo>
                    <a:pt x="1135897" y="209455"/>
                  </a:lnTo>
                  <a:lnTo>
                    <a:pt x="1196877" y="207070"/>
                  </a:lnTo>
                  <a:lnTo>
                    <a:pt x="1258630" y="205102"/>
                  </a:lnTo>
                  <a:lnTo>
                    <a:pt x="1321090" y="203558"/>
                  </a:lnTo>
                  <a:lnTo>
                    <a:pt x="1384188" y="202447"/>
                  </a:lnTo>
                  <a:lnTo>
                    <a:pt x="1447857" y="201774"/>
                  </a:lnTo>
                  <a:lnTo>
                    <a:pt x="1512030" y="201549"/>
                  </a:lnTo>
                  <a:lnTo>
                    <a:pt x="1512030" y="0"/>
                  </a:lnTo>
                  <a:close/>
                </a:path>
              </a:pathLst>
            </a:custGeom>
            <a:solidFill>
              <a:srgbClr val="92BE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11885" y="3249930"/>
              <a:ext cx="1511935" cy="803910"/>
            </a:xfrm>
            <a:custGeom>
              <a:avLst/>
              <a:gdLst/>
              <a:ahLst/>
              <a:cxnLst/>
              <a:rect l="l" t="t" r="r" b="b"/>
              <a:pathLst>
                <a:path w="1511935" h="803910">
                  <a:moveTo>
                    <a:pt x="0" y="251968"/>
                  </a:moveTo>
                  <a:lnTo>
                    <a:pt x="18829" y="291747"/>
                  </a:lnTo>
                  <a:lnTo>
                    <a:pt x="51463" y="317267"/>
                  </a:lnTo>
                  <a:lnTo>
                    <a:pt x="99218" y="341808"/>
                  </a:lnTo>
                  <a:lnTo>
                    <a:pt x="161286" y="365215"/>
                  </a:lnTo>
                  <a:lnTo>
                    <a:pt x="236858" y="387336"/>
                  </a:lnTo>
                  <a:lnTo>
                    <a:pt x="279456" y="397865"/>
                  </a:lnTo>
                  <a:lnTo>
                    <a:pt x="325127" y="408015"/>
                  </a:lnTo>
                  <a:lnTo>
                    <a:pt x="373770" y="417766"/>
                  </a:lnTo>
                  <a:lnTo>
                    <a:pt x="425284" y="427099"/>
                  </a:lnTo>
                  <a:lnTo>
                    <a:pt x="479568" y="435995"/>
                  </a:lnTo>
                  <a:lnTo>
                    <a:pt x="536521" y="444435"/>
                  </a:lnTo>
                  <a:lnTo>
                    <a:pt x="596042" y="452399"/>
                  </a:lnTo>
                  <a:lnTo>
                    <a:pt x="658030" y="459868"/>
                  </a:lnTo>
                  <a:lnTo>
                    <a:pt x="722383" y="466823"/>
                  </a:lnTo>
                  <a:lnTo>
                    <a:pt x="789002" y="473245"/>
                  </a:lnTo>
                  <a:lnTo>
                    <a:pt x="857784" y="479114"/>
                  </a:lnTo>
                  <a:lnTo>
                    <a:pt x="928629" y="484412"/>
                  </a:lnTo>
                  <a:lnTo>
                    <a:pt x="1001435" y="489118"/>
                  </a:lnTo>
                  <a:lnTo>
                    <a:pt x="1076103" y="493215"/>
                  </a:lnTo>
                  <a:lnTo>
                    <a:pt x="1152530" y="496681"/>
                  </a:lnTo>
                  <a:lnTo>
                    <a:pt x="1230615" y="499499"/>
                  </a:lnTo>
                  <a:lnTo>
                    <a:pt x="1310258" y="501650"/>
                  </a:lnTo>
                  <a:lnTo>
                    <a:pt x="1310258" y="400812"/>
                  </a:lnTo>
                  <a:lnTo>
                    <a:pt x="1511808" y="604647"/>
                  </a:lnTo>
                  <a:lnTo>
                    <a:pt x="1310258" y="803910"/>
                  </a:lnTo>
                  <a:lnTo>
                    <a:pt x="1310258" y="703199"/>
                  </a:lnTo>
                  <a:lnTo>
                    <a:pt x="1230615" y="701048"/>
                  </a:lnTo>
                  <a:lnTo>
                    <a:pt x="1152530" y="698230"/>
                  </a:lnTo>
                  <a:lnTo>
                    <a:pt x="1076103" y="694764"/>
                  </a:lnTo>
                  <a:lnTo>
                    <a:pt x="1001435" y="690667"/>
                  </a:lnTo>
                  <a:lnTo>
                    <a:pt x="928629" y="685961"/>
                  </a:lnTo>
                  <a:lnTo>
                    <a:pt x="857784" y="680663"/>
                  </a:lnTo>
                  <a:lnTo>
                    <a:pt x="789002" y="674794"/>
                  </a:lnTo>
                  <a:lnTo>
                    <a:pt x="722383" y="668372"/>
                  </a:lnTo>
                  <a:lnTo>
                    <a:pt x="658030" y="661417"/>
                  </a:lnTo>
                  <a:lnTo>
                    <a:pt x="596042" y="653948"/>
                  </a:lnTo>
                  <a:lnTo>
                    <a:pt x="536521" y="645984"/>
                  </a:lnTo>
                  <a:lnTo>
                    <a:pt x="479568" y="637544"/>
                  </a:lnTo>
                  <a:lnTo>
                    <a:pt x="425284" y="628648"/>
                  </a:lnTo>
                  <a:lnTo>
                    <a:pt x="373770" y="619315"/>
                  </a:lnTo>
                  <a:lnTo>
                    <a:pt x="325127" y="609564"/>
                  </a:lnTo>
                  <a:lnTo>
                    <a:pt x="279456" y="599414"/>
                  </a:lnTo>
                  <a:lnTo>
                    <a:pt x="236858" y="588885"/>
                  </a:lnTo>
                  <a:lnTo>
                    <a:pt x="197434" y="577995"/>
                  </a:lnTo>
                  <a:lnTo>
                    <a:pt x="128513" y="555212"/>
                  </a:lnTo>
                  <a:lnTo>
                    <a:pt x="73501" y="531219"/>
                  </a:lnTo>
                  <a:lnTo>
                    <a:pt x="33206" y="506169"/>
                  </a:lnTo>
                  <a:lnTo>
                    <a:pt x="2125" y="466951"/>
                  </a:lnTo>
                  <a:lnTo>
                    <a:pt x="0" y="453517"/>
                  </a:lnTo>
                  <a:lnTo>
                    <a:pt x="0" y="251968"/>
                  </a:lnTo>
                  <a:lnTo>
                    <a:pt x="16393" y="214726"/>
                  </a:lnTo>
                  <a:lnTo>
                    <a:pt x="64012" y="179183"/>
                  </a:lnTo>
                  <a:lnTo>
                    <a:pt x="111951" y="156625"/>
                  </a:lnTo>
                  <a:lnTo>
                    <a:pt x="172036" y="135110"/>
                  </a:lnTo>
                  <a:lnTo>
                    <a:pt x="243574" y="114753"/>
                  </a:lnTo>
                  <a:lnTo>
                    <a:pt x="283421" y="105046"/>
                  </a:lnTo>
                  <a:lnTo>
                    <a:pt x="325871" y="95671"/>
                  </a:lnTo>
                  <a:lnTo>
                    <a:pt x="370838" y="86644"/>
                  </a:lnTo>
                  <a:lnTo>
                    <a:pt x="418234" y="77979"/>
                  </a:lnTo>
                  <a:lnTo>
                    <a:pt x="467974" y="69690"/>
                  </a:lnTo>
                  <a:lnTo>
                    <a:pt x="519971" y="61792"/>
                  </a:lnTo>
                  <a:lnTo>
                    <a:pt x="574138" y="54298"/>
                  </a:lnTo>
                  <a:lnTo>
                    <a:pt x="630388" y="47224"/>
                  </a:lnTo>
                  <a:lnTo>
                    <a:pt x="688635" y="40585"/>
                  </a:lnTo>
                  <a:lnTo>
                    <a:pt x="748792" y="34393"/>
                  </a:lnTo>
                  <a:lnTo>
                    <a:pt x="810772" y="28664"/>
                  </a:lnTo>
                  <a:lnTo>
                    <a:pt x="874489" y="23413"/>
                  </a:lnTo>
                  <a:lnTo>
                    <a:pt x="939857" y="18652"/>
                  </a:lnTo>
                  <a:lnTo>
                    <a:pt x="1006788" y="14398"/>
                  </a:lnTo>
                  <a:lnTo>
                    <a:pt x="1075196" y="10665"/>
                  </a:lnTo>
                  <a:lnTo>
                    <a:pt x="1144994" y="7466"/>
                  </a:lnTo>
                  <a:lnTo>
                    <a:pt x="1216096" y="4817"/>
                  </a:lnTo>
                  <a:lnTo>
                    <a:pt x="1288415" y="2731"/>
                  </a:lnTo>
                  <a:lnTo>
                    <a:pt x="1361864" y="1223"/>
                  </a:lnTo>
                  <a:lnTo>
                    <a:pt x="1436357" y="308"/>
                  </a:lnTo>
                  <a:lnTo>
                    <a:pt x="1511808" y="0"/>
                  </a:lnTo>
                  <a:lnTo>
                    <a:pt x="1511808" y="201549"/>
                  </a:lnTo>
                  <a:lnTo>
                    <a:pt x="1447634" y="201774"/>
                  </a:lnTo>
                  <a:lnTo>
                    <a:pt x="1383965" y="202447"/>
                  </a:lnTo>
                  <a:lnTo>
                    <a:pt x="1320867" y="203558"/>
                  </a:lnTo>
                  <a:lnTo>
                    <a:pt x="1258408" y="205102"/>
                  </a:lnTo>
                  <a:lnTo>
                    <a:pt x="1196655" y="207070"/>
                  </a:lnTo>
                  <a:lnTo>
                    <a:pt x="1135675" y="209455"/>
                  </a:lnTo>
                  <a:lnTo>
                    <a:pt x="1075536" y="212250"/>
                  </a:lnTo>
                  <a:lnTo>
                    <a:pt x="1016305" y="215448"/>
                  </a:lnTo>
                  <a:lnTo>
                    <a:pt x="958051" y="219041"/>
                  </a:lnTo>
                  <a:lnTo>
                    <a:pt x="900839" y="223023"/>
                  </a:lnTo>
                  <a:lnTo>
                    <a:pt x="844737" y="227384"/>
                  </a:lnTo>
                  <a:lnTo>
                    <a:pt x="789813" y="232120"/>
                  </a:lnTo>
                  <a:lnTo>
                    <a:pt x="736135" y="237221"/>
                  </a:lnTo>
                  <a:lnTo>
                    <a:pt x="683769" y="242681"/>
                  </a:lnTo>
                  <a:lnTo>
                    <a:pt x="632783" y="248492"/>
                  </a:lnTo>
                  <a:lnTo>
                    <a:pt x="583245" y="254647"/>
                  </a:lnTo>
                  <a:lnTo>
                    <a:pt x="535221" y="261139"/>
                  </a:lnTo>
                  <a:lnTo>
                    <a:pt x="488780" y="267960"/>
                  </a:lnTo>
                  <a:lnTo>
                    <a:pt x="443988" y="275104"/>
                  </a:lnTo>
                  <a:lnTo>
                    <a:pt x="400913" y="282562"/>
                  </a:lnTo>
                  <a:lnTo>
                    <a:pt x="359622" y="290327"/>
                  </a:lnTo>
                  <a:lnTo>
                    <a:pt x="320184" y="298393"/>
                  </a:lnTo>
                  <a:lnTo>
                    <a:pt x="282664" y="306751"/>
                  </a:lnTo>
                  <a:lnTo>
                    <a:pt x="213652" y="324317"/>
                  </a:lnTo>
                  <a:lnTo>
                    <a:pt x="153125" y="342966"/>
                  </a:lnTo>
                  <a:lnTo>
                    <a:pt x="126212" y="352679"/>
                  </a:lnTo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7223759" y="4043171"/>
            <a:ext cx="1537970" cy="979169"/>
            <a:chOff x="7223759" y="4043171"/>
            <a:chExt cx="1537970" cy="979169"/>
          </a:xfrm>
        </p:grpSpPr>
        <p:sp>
          <p:nvSpPr>
            <p:cNvPr id="41" name="object 41"/>
            <p:cNvSpPr/>
            <p:nvPr/>
          </p:nvSpPr>
          <p:spPr>
            <a:xfrm>
              <a:off x="7236713" y="4474844"/>
              <a:ext cx="1512570" cy="534670"/>
            </a:xfrm>
            <a:custGeom>
              <a:avLst/>
              <a:gdLst/>
              <a:ahLst/>
              <a:cxnLst/>
              <a:rect l="l" t="t" r="r" b="b"/>
              <a:pathLst>
                <a:path w="1512570" h="534670">
                  <a:moveTo>
                    <a:pt x="1385569" y="0"/>
                  </a:moveTo>
                  <a:lnTo>
                    <a:pt x="1326805" y="23719"/>
                  </a:lnTo>
                  <a:lnTo>
                    <a:pt x="1258380" y="46115"/>
                  </a:lnTo>
                  <a:lnTo>
                    <a:pt x="1220729" y="56789"/>
                  </a:lnTo>
                  <a:lnTo>
                    <a:pt x="1180884" y="67098"/>
                  </a:lnTo>
                  <a:lnTo>
                    <a:pt x="1138919" y="77031"/>
                  </a:lnTo>
                  <a:lnTo>
                    <a:pt x="1094907" y="86577"/>
                  </a:lnTo>
                  <a:lnTo>
                    <a:pt x="1048923" y="95724"/>
                  </a:lnTo>
                  <a:lnTo>
                    <a:pt x="1001039" y="104462"/>
                  </a:lnTo>
                  <a:lnTo>
                    <a:pt x="951330" y="112779"/>
                  </a:lnTo>
                  <a:lnTo>
                    <a:pt x="899869" y="120664"/>
                  </a:lnTo>
                  <a:lnTo>
                    <a:pt x="846730" y="128105"/>
                  </a:lnTo>
                  <a:lnTo>
                    <a:pt x="791987" y="135091"/>
                  </a:lnTo>
                  <a:lnTo>
                    <a:pt x="735713" y="141611"/>
                  </a:lnTo>
                  <a:lnTo>
                    <a:pt x="677982" y="147654"/>
                  </a:lnTo>
                  <a:lnTo>
                    <a:pt x="618868" y="153208"/>
                  </a:lnTo>
                  <a:lnTo>
                    <a:pt x="558445" y="158262"/>
                  </a:lnTo>
                  <a:lnTo>
                    <a:pt x="496786" y="162805"/>
                  </a:lnTo>
                  <a:lnTo>
                    <a:pt x="433965" y="166826"/>
                  </a:lnTo>
                  <a:lnTo>
                    <a:pt x="370056" y="170313"/>
                  </a:lnTo>
                  <a:lnTo>
                    <a:pt x="305132" y="173255"/>
                  </a:lnTo>
                  <a:lnTo>
                    <a:pt x="239267" y="175640"/>
                  </a:lnTo>
                  <a:lnTo>
                    <a:pt x="239267" y="56006"/>
                  </a:lnTo>
                  <a:lnTo>
                    <a:pt x="0" y="299084"/>
                  </a:lnTo>
                  <a:lnTo>
                    <a:pt x="239267" y="534542"/>
                  </a:lnTo>
                  <a:lnTo>
                    <a:pt x="239267" y="414908"/>
                  </a:lnTo>
                  <a:lnTo>
                    <a:pt x="293011" y="413027"/>
                  </a:lnTo>
                  <a:lnTo>
                    <a:pt x="346330" y="410759"/>
                  </a:lnTo>
                  <a:lnTo>
                    <a:pt x="399174" y="408107"/>
                  </a:lnTo>
                  <a:lnTo>
                    <a:pt x="451492" y="405073"/>
                  </a:lnTo>
                  <a:lnTo>
                    <a:pt x="503231" y="401659"/>
                  </a:lnTo>
                  <a:lnTo>
                    <a:pt x="554342" y="397867"/>
                  </a:lnTo>
                  <a:lnTo>
                    <a:pt x="604774" y="393699"/>
                  </a:lnTo>
                  <a:lnTo>
                    <a:pt x="679896" y="386733"/>
                  </a:lnTo>
                  <a:lnTo>
                    <a:pt x="752188" y="379062"/>
                  </a:lnTo>
                  <a:lnTo>
                    <a:pt x="821592" y="370716"/>
                  </a:lnTo>
                  <a:lnTo>
                    <a:pt x="888046" y="361725"/>
                  </a:lnTo>
                  <a:lnTo>
                    <a:pt x="951491" y="352119"/>
                  </a:lnTo>
                  <a:lnTo>
                    <a:pt x="1011868" y="341928"/>
                  </a:lnTo>
                  <a:lnTo>
                    <a:pt x="1069118" y="331183"/>
                  </a:lnTo>
                  <a:lnTo>
                    <a:pt x="1123180" y="319913"/>
                  </a:lnTo>
                  <a:lnTo>
                    <a:pt x="1173996" y="308148"/>
                  </a:lnTo>
                  <a:lnTo>
                    <a:pt x="1221504" y="295919"/>
                  </a:lnTo>
                  <a:lnTo>
                    <a:pt x="1265647" y="283255"/>
                  </a:lnTo>
                  <a:lnTo>
                    <a:pt x="1306364" y="270186"/>
                  </a:lnTo>
                  <a:lnTo>
                    <a:pt x="1343596" y="256743"/>
                  </a:lnTo>
                  <a:lnTo>
                    <a:pt x="1407366" y="228853"/>
                  </a:lnTo>
                  <a:lnTo>
                    <a:pt x="1456480" y="199826"/>
                  </a:lnTo>
                  <a:lnTo>
                    <a:pt x="1490461" y="169900"/>
                  </a:lnTo>
                  <a:lnTo>
                    <a:pt x="1512018" y="123855"/>
                  </a:lnTo>
                  <a:lnTo>
                    <a:pt x="1511121" y="108317"/>
                  </a:lnTo>
                  <a:lnTo>
                    <a:pt x="1483348" y="61560"/>
                  </a:lnTo>
                  <a:lnTo>
                    <a:pt x="1443336" y="30568"/>
                  </a:lnTo>
                  <a:lnTo>
                    <a:pt x="1416702" y="15216"/>
                  </a:lnTo>
                  <a:lnTo>
                    <a:pt x="1385569" y="0"/>
                  </a:lnTo>
                  <a:close/>
                </a:path>
              </a:pathLst>
            </a:custGeom>
            <a:solidFill>
              <a:srgbClr val="B5E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236713" y="4056125"/>
              <a:ext cx="1511935" cy="538480"/>
            </a:xfrm>
            <a:custGeom>
              <a:avLst/>
              <a:gdLst/>
              <a:ahLst/>
              <a:cxnLst/>
              <a:rect l="l" t="t" r="r" b="b"/>
              <a:pathLst>
                <a:path w="1511934" h="538479">
                  <a:moveTo>
                    <a:pt x="0" y="0"/>
                  </a:moveTo>
                  <a:lnTo>
                    <a:pt x="0" y="239268"/>
                  </a:lnTo>
                  <a:lnTo>
                    <a:pt x="75450" y="239633"/>
                  </a:lnTo>
                  <a:lnTo>
                    <a:pt x="149943" y="240720"/>
                  </a:lnTo>
                  <a:lnTo>
                    <a:pt x="223392" y="242509"/>
                  </a:lnTo>
                  <a:lnTo>
                    <a:pt x="295711" y="244985"/>
                  </a:lnTo>
                  <a:lnTo>
                    <a:pt x="366813" y="248130"/>
                  </a:lnTo>
                  <a:lnTo>
                    <a:pt x="436611" y="251927"/>
                  </a:lnTo>
                  <a:lnTo>
                    <a:pt x="505019" y="256358"/>
                  </a:lnTo>
                  <a:lnTo>
                    <a:pt x="571950" y="261408"/>
                  </a:lnTo>
                  <a:lnTo>
                    <a:pt x="637318" y="267058"/>
                  </a:lnTo>
                  <a:lnTo>
                    <a:pt x="701035" y="273291"/>
                  </a:lnTo>
                  <a:lnTo>
                    <a:pt x="763015" y="280091"/>
                  </a:lnTo>
                  <a:lnTo>
                    <a:pt x="823172" y="287440"/>
                  </a:lnTo>
                  <a:lnTo>
                    <a:pt x="881419" y="295321"/>
                  </a:lnTo>
                  <a:lnTo>
                    <a:pt x="937669" y="303718"/>
                  </a:lnTo>
                  <a:lnTo>
                    <a:pt x="991836" y="312612"/>
                  </a:lnTo>
                  <a:lnTo>
                    <a:pt x="1043833" y="321987"/>
                  </a:lnTo>
                  <a:lnTo>
                    <a:pt x="1093573" y="331826"/>
                  </a:lnTo>
                  <a:lnTo>
                    <a:pt x="1140969" y="342112"/>
                  </a:lnTo>
                  <a:lnTo>
                    <a:pt x="1185936" y="352827"/>
                  </a:lnTo>
                  <a:lnTo>
                    <a:pt x="1228386" y="363954"/>
                  </a:lnTo>
                  <a:lnTo>
                    <a:pt x="1268233" y="375477"/>
                  </a:lnTo>
                  <a:lnTo>
                    <a:pt x="1305390" y="387378"/>
                  </a:lnTo>
                  <a:lnTo>
                    <a:pt x="1371288" y="412246"/>
                  </a:lnTo>
                  <a:lnTo>
                    <a:pt x="1425387" y="438421"/>
                  </a:lnTo>
                  <a:lnTo>
                    <a:pt x="1466993" y="465766"/>
                  </a:lnTo>
                  <a:lnTo>
                    <a:pt x="1495414" y="494145"/>
                  </a:lnTo>
                  <a:lnTo>
                    <a:pt x="1511807" y="538353"/>
                  </a:lnTo>
                  <a:lnTo>
                    <a:pt x="1511807" y="299085"/>
                  </a:lnTo>
                  <a:lnTo>
                    <a:pt x="1495414" y="254877"/>
                  </a:lnTo>
                  <a:lnTo>
                    <a:pt x="1466993" y="226498"/>
                  </a:lnTo>
                  <a:lnTo>
                    <a:pt x="1425387" y="199153"/>
                  </a:lnTo>
                  <a:lnTo>
                    <a:pt x="1371288" y="172978"/>
                  </a:lnTo>
                  <a:lnTo>
                    <a:pt x="1305390" y="148110"/>
                  </a:lnTo>
                  <a:lnTo>
                    <a:pt x="1268233" y="136209"/>
                  </a:lnTo>
                  <a:lnTo>
                    <a:pt x="1228386" y="124686"/>
                  </a:lnTo>
                  <a:lnTo>
                    <a:pt x="1185936" y="113559"/>
                  </a:lnTo>
                  <a:lnTo>
                    <a:pt x="1140969" y="102844"/>
                  </a:lnTo>
                  <a:lnTo>
                    <a:pt x="1093573" y="92558"/>
                  </a:lnTo>
                  <a:lnTo>
                    <a:pt x="1043833" y="82719"/>
                  </a:lnTo>
                  <a:lnTo>
                    <a:pt x="991836" y="73344"/>
                  </a:lnTo>
                  <a:lnTo>
                    <a:pt x="937669" y="64450"/>
                  </a:lnTo>
                  <a:lnTo>
                    <a:pt x="881419" y="56053"/>
                  </a:lnTo>
                  <a:lnTo>
                    <a:pt x="823172" y="48172"/>
                  </a:lnTo>
                  <a:lnTo>
                    <a:pt x="763016" y="40823"/>
                  </a:lnTo>
                  <a:lnTo>
                    <a:pt x="701035" y="34023"/>
                  </a:lnTo>
                  <a:lnTo>
                    <a:pt x="637318" y="27790"/>
                  </a:lnTo>
                  <a:lnTo>
                    <a:pt x="571950" y="22140"/>
                  </a:lnTo>
                  <a:lnTo>
                    <a:pt x="505019" y="17090"/>
                  </a:lnTo>
                  <a:lnTo>
                    <a:pt x="436611" y="12659"/>
                  </a:lnTo>
                  <a:lnTo>
                    <a:pt x="366813" y="8862"/>
                  </a:lnTo>
                  <a:lnTo>
                    <a:pt x="295711" y="5717"/>
                  </a:lnTo>
                  <a:lnTo>
                    <a:pt x="223392" y="3241"/>
                  </a:lnTo>
                  <a:lnTo>
                    <a:pt x="149943" y="1452"/>
                  </a:lnTo>
                  <a:lnTo>
                    <a:pt x="75450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BE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236713" y="4056125"/>
              <a:ext cx="1511935" cy="953769"/>
            </a:xfrm>
            <a:custGeom>
              <a:avLst/>
              <a:gdLst/>
              <a:ahLst/>
              <a:cxnLst/>
              <a:rect l="l" t="t" r="r" b="b"/>
              <a:pathLst>
                <a:path w="1511934" h="953770">
                  <a:moveTo>
                    <a:pt x="1511807" y="538353"/>
                  </a:moveTo>
                  <a:lnTo>
                    <a:pt x="1495414" y="494145"/>
                  </a:lnTo>
                  <a:lnTo>
                    <a:pt x="1466993" y="465766"/>
                  </a:lnTo>
                  <a:lnTo>
                    <a:pt x="1425387" y="438421"/>
                  </a:lnTo>
                  <a:lnTo>
                    <a:pt x="1371288" y="412246"/>
                  </a:lnTo>
                  <a:lnTo>
                    <a:pt x="1305390" y="387378"/>
                  </a:lnTo>
                  <a:lnTo>
                    <a:pt x="1268233" y="375477"/>
                  </a:lnTo>
                  <a:lnTo>
                    <a:pt x="1228386" y="363954"/>
                  </a:lnTo>
                  <a:lnTo>
                    <a:pt x="1185936" y="352827"/>
                  </a:lnTo>
                  <a:lnTo>
                    <a:pt x="1140969" y="342112"/>
                  </a:lnTo>
                  <a:lnTo>
                    <a:pt x="1093573" y="331826"/>
                  </a:lnTo>
                  <a:lnTo>
                    <a:pt x="1043833" y="321987"/>
                  </a:lnTo>
                  <a:lnTo>
                    <a:pt x="991836" y="312612"/>
                  </a:lnTo>
                  <a:lnTo>
                    <a:pt x="937669" y="303718"/>
                  </a:lnTo>
                  <a:lnTo>
                    <a:pt x="881419" y="295321"/>
                  </a:lnTo>
                  <a:lnTo>
                    <a:pt x="823172" y="287440"/>
                  </a:lnTo>
                  <a:lnTo>
                    <a:pt x="763015" y="280091"/>
                  </a:lnTo>
                  <a:lnTo>
                    <a:pt x="701035" y="273291"/>
                  </a:lnTo>
                  <a:lnTo>
                    <a:pt x="637318" y="267058"/>
                  </a:lnTo>
                  <a:lnTo>
                    <a:pt x="571950" y="261408"/>
                  </a:lnTo>
                  <a:lnTo>
                    <a:pt x="505019" y="256358"/>
                  </a:lnTo>
                  <a:lnTo>
                    <a:pt x="436611" y="251927"/>
                  </a:lnTo>
                  <a:lnTo>
                    <a:pt x="366813" y="248130"/>
                  </a:lnTo>
                  <a:lnTo>
                    <a:pt x="295711" y="244985"/>
                  </a:lnTo>
                  <a:lnTo>
                    <a:pt x="223392" y="242509"/>
                  </a:lnTo>
                  <a:lnTo>
                    <a:pt x="149943" y="240720"/>
                  </a:lnTo>
                  <a:lnTo>
                    <a:pt x="75450" y="239633"/>
                  </a:lnTo>
                  <a:lnTo>
                    <a:pt x="0" y="239268"/>
                  </a:lnTo>
                  <a:lnTo>
                    <a:pt x="0" y="0"/>
                  </a:lnTo>
                  <a:lnTo>
                    <a:pt x="75450" y="365"/>
                  </a:lnTo>
                  <a:lnTo>
                    <a:pt x="149943" y="1452"/>
                  </a:lnTo>
                  <a:lnTo>
                    <a:pt x="223392" y="3241"/>
                  </a:lnTo>
                  <a:lnTo>
                    <a:pt x="295711" y="5717"/>
                  </a:lnTo>
                  <a:lnTo>
                    <a:pt x="366813" y="8862"/>
                  </a:lnTo>
                  <a:lnTo>
                    <a:pt x="436611" y="12659"/>
                  </a:lnTo>
                  <a:lnTo>
                    <a:pt x="505019" y="17090"/>
                  </a:lnTo>
                  <a:lnTo>
                    <a:pt x="571950" y="22140"/>
                  </a:lnTo>
                  <a:lnTo>
                    <a:pt x="637318" y="27790"/>
                  </a:lnTo>
                  <a:lnTo>
                    <a:pt x="701035" y="34023"/>
                  </a:lnTo>
                  <a:lnTo>
                    <a:pt x="763016" y="40823"/>
                  </a:lnTo>
                  <a:lnTo>
                    <a:pt x="823172" y="48172"/>
                  </a:lnTo>
                  <a:lnTo>
                    <a:pt x="881419" y="56053"/>
                  </a:lnTo>
                  <a:lnTo>
                    <a:pt x="937669" y="64450"/>
                  </a:lnTo>
                  <a:lnTo>
                    <a:pt x="991836" y="73344"/>
                  </a:lnTo>
                  <a:lnTo>
                    <a:pt x="1043833" y="82719"/>
                  </a:lnTo>
                  <a:lnTo>
                    <a:pt x="1093573" y="92558"/>
                  </a:lnTo>
                  <a:lnTo>
                    <a:pt x="1140969" y="102844"/>
                  </a:lnTo>
                  <a:lnTo>
                    <a:pt x="1185936" y="113559"/>
                  </a:lnTo>
                  <a:lnTo>
                    <a:pt x="1228386" y="124686"/>
                  </a:lnTo>
                  <a:lnTo>
                    <a:pt x="1268233" y="136209"/>
                  </a:lnTo>
                  <a:lnTo>
                    <a:pt x="1305390" y="148110"/>
                  </a:lnTo>
                  <a:lnTo>
                    <a:pt x="1371288" y="172978"/>
                  </a:lnTo>
                  <a:lnTo>
                    <a:pt x="1425387" y="199153"/>
                  </a:lnTo>
                  <a:lnTo>
                    <a:pt x="1466993" y="226498"/>
                  </a:lnTo>
                  <a:lnTo>
                    <a:pt x="1495414" y="254877"/>
                  </a:lnTo>
                  <a:lnTo>
                    <a:pt x="1511807" y="299085"/>
                  </a:lnTo>
                  <a:lnTo>
                    <a:pt x="1511807" y="538353"/>
                  </a:lnTo>
                  <a:lnTo>
                    <a:pt x="1493657" y="584732"/>
                  </a:lnTo>
                  <a:lnTo>
                    <a:pt x="1462177" y="614525"/>
                  </a:lnTo>
                  <a:lnTo>
                    <a:pt x="1416075" y="643211"/>
                  </a:lnTo>
                  <a:lnTo>
                    <a:pt x="1356107" y="670616"/>
                  </a:lnTo>
                  <a:lnTo>
                    <a:pt x="1283027" y="696565"/>
                  </a:lnTo>
                  <a:lnTo>
                    <a:pt x="1241806" y="708939"/>
                  </a:lnTo>
                  <a:lnTo>
                    <a:pt x="1197591" y="720884"/>
                  </a:lnTo>
                  <a:lnTo>
                    <a:pt x="1150477" y="732377"/>
                  </a:lnTo>
                  <a:lnTo>
                    <a:pt x="1100556" y="743396"/>
                  </a:lnTo>
                  <a:lnTo>
                    <a:pt x="1047925" y="753921"/>
                  </a:lnTo>
                  <a:lnTo>
                    <a:pt x="992677" y="763928"/>
                  </a:lnTo>
                  <a:lnTo>
                    <a:pt x="934907" y="773396"/>
                  </a:lnTo>
                  <a:lnTo>
                    <a:pt x="874709" y="782304"/>
                  </a:lnTo>
                  <a:lnTo>
                    <a:pt x="812178" y="790629"/>
                  </a:lnTo>
                  <a:lnTo>
                    <a:pt x="747408" y="798349"/>
                  </a:lnTo>
                  <a:lnTo>
                    <a:pt x="680494" y="805443"/>
                  </a:lnTo>
                  <a:lnTo>
                    <a:pt x="611530" y="811889"/>
                  </a:lnTo>
                  <a:lnTo>
                    <a:pt x="540611" y="817664"/>
                  </a:lnTo>
                  <a:lnTo>
                    <a:pt x="467830" y="822748"/>
                  </a:lnTo>
                  <a:lnTo>
                    <a:pt x="393283" y="827117"/>
                  </a:lnTo>
                  <a:lnTo>
                    <a:pt x="317064" y="830751"/>
                  </a:lnTo>
                  <a:lnTo>
                    <a:pt x="239267" y="833628"/>
                  </a:lnTo>
                  <a:lnTo>
                    <a:pt x="239267" y="953262"/>
                  </a:lnTo>
                  <a:lnTo>
                    <a:pt x="0" y="717804"/>
                  </a:lnTo>
                  <a:lnTo>
                    <a:pt x="239267" y="474725"/>
                  </a:lnTo>
                  <a:lnTo>
                    <a:pt x="239267" y="594360"/>
                  </a:lnTo>
                  <a:lnTo>
                    <a:pt x="305132" y="591974"/>
                  </a:lnTo>
                  <a:lnTo>
                    <a:pt x="370056" y="589032"/>
                  </a:lnTo>
                  <a:lnTo>
                    <a:pt x="433965" y="585545"/>
                  </a:lnTo>
                  <a:lnTo>
                    <a:pt x="496786" y="581524"/>
                  </a:lnTo>
                  <a:lnTo>
                    <a:pt x="558445" y="576981"/>
                  </a:lnTo>
                  <a:lnTo>
                    <a:pt x="618868" y="571927"/>
                  </a:lnTo>
                  <a:lnTo>
                    <a:pt x="677982" y="566373"/>
                  </a:lnTo>
                  <a:lnTo>
                    <a:pt x="735713" y="560330"/>
                  </a:lnTo>
                  <a:lnTo>
                    <a:pt x="791987" y="553810"/>
                  </a:lnTo>
                  <a:lnTo>
                    <a:pt x="846730" y="546824"/>
                  </a:lnTo>
                  <a:lnTo>
                    <a:pt x="899869" y="539383"/>
                  </a:lnTo>
                  <a:lnTo>
                    <a:pt x="951330" y="531498"/>
                  </a:lnTo>
                  <a:lnTo>
                    <a:pt x="1001039" y="523181"/>
                  </a:lnTo>
                  <a:lnTo>
                    <a:pt x="1048923" y="514443"/>
                  </a:lnTo>
                  <a:lnTo>
                    <a:pt x="1094907" y="505296"/>
                  </a:lnTo>
                  <a:lnTo>
                    <a:pt x="1138919" y="495750"/>
                  </a:lnTo>
                  <a:lnTo>
                    <a:pt x="1180884" y="485817"/>
                  </a:lnTo>
                  <a:lnTo>
                    <a:pt x="1220729" y="475508"/>
                  </a:lnTo>
                  <a:lnTo>
                    <a:pt x="1258380" y="464834"/>
                  </a:lnTo>
                  <a:lnTo>
                    <a:pt x="1326805" y="442438"/>
                  </a:lnTo>
                  <a:lnTo>
                    <a:pt x="1357432" y="430738"/>
                  </a:lnTo>
                  <a:lnTo>
                    <a:pt x="1385569" y="418719"/>
                  </a:lnTo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/>
          <p:cNvGrpSpPr/>
          <p:nvPr/>
        </p:nvGrpSpPr>
        <p:grpSpPr>
          <a:xfrm>
            <a:off x="2400300" y="5073396"/>
            <a:ext cx="6434455" cy="597535"/>
            <a:chOff x="2400300" y="5073396"/>
            <a:chExt cx="6434455" cy="597535"/>
          </a:xfrm>
        </p:grpSpPr>
        <p:sp>
          <p:nvSpPr>
            <p:cNvPr id="45" name="object 45"/>
            <p:cNvSpPr/>
            <p:nvPr/>
          </p:nvSpPr>
          <p:spPr>
            <a:xfrm>
              <a:off x="2448940" y="5086350"/>
              <a:ext cx="6372860" cy="571500"/>
            </a:xfrm>
            <a:custGeom>
              <a:avLst/>
              <a:gdLst/>
              <a:ahLst/>
              <a:cxnLst/>
              <a:rect l="l" t="t" r="r" b="b"/>
              <a:pathLst>
                <a:path w="6372859" h="571500">
                  <a:moveTo>
                    <a:pt x="6337045" y="0"/>
                  </a:moveTo>
                  <a:lnTo>
                    <a:pt x="71500" y="0"/>
                  </a:lnTo>
                  <a:lnTo>
                    <a:pt x="57546" y="2807"/>
                  </a:lnTo>
                  <a:lnTo>
                    <a:pt x="46164" y="10461"/>
                  </a:lnTo>
                  <a:lnTo>
                    <a:pt x="38496" y="21806"/>
                  </a:lnTo>
                  <a:lnTo>
                    <a:pt x="35686" y="35687"/>
                  </a:lnTo>
                  <a:lnTo>
                    <a:pt x="35686" y="500125"/>
                  </a:lnTo>
                  <a:lnTo>
                    <a:pt x="9906" y="500125"/>
                  </a:lnTo>
                  <a:lnTo>
                    <a:pt x="17906" y="508063"/>
                  </a:lnTo>
                  <a:lnTo>
                    <a:pt x="17906" y="527786"/>
                  </a:lnTo>
                  <a:lnTo>
                    <a:pt x="9906" y="535774"/>
                  </a:lnTo>
                  <a:lnTo>
                    <a:pt x="35813" y="535774"/>
                  </a:lnTo>
                  <a:lnTo>
                    <a:pt x="33004" y="549682"/>
                  </a:lnTo>
                  <a:lnTo>
                    <a:pt x="25336" y="561038"/>
                  </a:lnTo>
                  <a:lnTo>
                    <a:pt x="13954" y="568693"/>
                  </a:lnTo>
                  <a:lnTo>
                    <a:pt x="0" y="571500"/>
                  </a:lnTo>
                  <a:lnTo>
                    <a:pt x="6265544" y="571500"/>
                  </a:lnTo>
                  <a:lnTo>
                    <a:pt x="6279499" y="568693"/>
                  </a:lnTo>
                  <a:lnTo>
                    <a:pt x="6290881" y="561038"/>
                  </a:lnTo>
                  <a:lnTo>
                    <a:pt x="6298549" y="549682"/>
                  </a:lnTo>
                  <a:lnTo>
                    <a:pt x="6301358" y="535774"/>
                  </a:lnTo>
                  <a:lnTo>
                    <a:pt x="6301358" y="71500"/>
                  </a:lnTo>
                  <a:lnTo>
                    <a:pt x="61594" y="71500"/>
                  </a:lnTo>
                  <a:lnTo>
                    <a:pt x="53593" y="63500"/>
                  </a:lnTo>
                  <a:lnTo>
                    <a:pt x="53593" y="43687"/>
                  </a:lnTo>
                  <a:lnTo>
                    <a:pt x="61594" y="35687"/>
                  </a:lnTo>
                  <a:lnTo>
                    <a:pt x="6372733" y="35687"/>
                  </a:lnTo>
                  <a:lnTo>
                    <a:pt x="6369925" y="21806"/>
                  </a:lnTo>
                  <a:lnTo>
                    <a:pt x="6362271" y="10461"/>
                  </a:lnTo>
                  <a:lnTo>
                    <a:pt x="6350926" y="2807"/>
                  </a:lnTo>
                  <a:lnTo>
                    <a:pt x="6337045" y="0"/>
                  </a:lnTo>
                  <a:close/>
                </a:path>
                <a:path w="6372859" h="571500">
                  <a:moveTo>
                    <a:pt x="6372733" y="35687"/>
                  </a:moveTo>
                  <a:lnTo>
                    <a:pt x="107187" y="35687"/>
                  </a:lnTo>
                  <a:lnTo>
                    <a:pt x="104380" y="49641"/>
                  </a:lnTo>
                  <a:lnTo>
                    <a:pt x="96726" y="61023"/>
                  </a:lnTo>
                  <a:lnTo>
                    <a:pt x="85381" y="68691"/>
                  </a:lnTo>
                  <a:lnTo>
                    <a:pt x="71500" y="71500"/>
                  </a:lnTo>
                  <a:lnTo>
                    <a:pt x="6301358" y="71500"/>
                  </a:lnTo>
                  <a:lnTo>
                    <a:pt x="6337673" y="71374"/>
                  </a:lnTo>
                  <a:lnTo>
                    <a:pt x="6350926" y="68691"/>
                  </a:lnTo>
                  <a:lnTo>
                    <a:pt x="6362271" y="61023"/>
                  </a:lnTo>
                  <a:lnTo>
                    <a:pt x="6369925" y="49641"/>
                  </a:lnTo>
                  <a:lnTo>
                    <a:pt x="6372733" y="35687"/>
                  </a:lnTo>
                  <a:close/>
                </a:path>
                <a:path w="6372859" h="571500">
                  <a:moveTo>
                    <a:pt x="6337673" y="71374"/>
                  </a:moveTo>
                  <a:lnTo>
                    <a:pt x="6301358" y="71374"/>
                  </a:lnTo>
                  <a:lnTo>
                    <a:pt x="6337045" y="71500"/>
                  </a:lnTo>
                  <a:lnTo>
                    <a:pt x="6337673" y="71374"/>
                  </a:lnTo>
                  <a:close/>
                </a:path>
              </a:pathLst>
            </a:custGeom>
            <a:solidFill>
              <a:srgbClr val="91C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413253" y="5122037"/>
              <a:ext cx="142875" cy="535940"/>
            </a:xfrm>
            <a:custGeom>
              <a:avLst/>
              <a:gdLst/>
              <a:ahLst/>
              <a:cxnLst/>
              <a:rect l="l" t="t" r="r" b="b"/>
              <a:pathLst>
                <a:path w="142875" h="535939">
                  <a:moveTo>
                    <a:pt x="142875" y="0"/>
                  </a:moveTo>
                  <a:lnTo>
                    <a:pt x="97281" y="0"/>
                  </a:lnTo>
                  <a:lnTo>
                    <a:pt x="89281" y="8000"/>
                  </a:lnTo>
                  <a:lnTo>
                    <a:pt x="89281" y="27812"/>
                  </a:lnTo>
                  <a:lnTo>
                    <a:pt x="97281" y="35813"/>
                  </a:lnTo>
                  <a:lnTo>
                    <a:pt x="107187" y="35813"/>
                  </a:lnTo>
                  <a:lnTo>
                    <a:pt x="121068" y="33004"/>
                  </a:lnTo>
                  <a:lnTo>
                    <a:pt x="132413" y="25336"/>
                  </a:lnTo>
                  <a:lnTo>
                    <a:pt x="140067" y="13954"/>
                  </a:lnTo>
                  <a:lnTo>
                    <a:pt x="142875" y="0"/>
                  </a:lnTo>
                  <a:close/>
                </a:path>
                <a:path w="142875" h="535939">
                  <a:moveTo>
                    <a:pt x="45593" y="464312"/>
                  </a:moveTo>
                  <a:lnTo>
                    <a:pt x="35687" y="464312"/>
                  </a:lnTo>
                  <a:lnTo>
                    <a:pt x="21806" y="467128"/>
                  </a:lnTo>
                  <a:lnTo>
                    <a:pt x="10461" y="474803"/>
                  </a:lnTo>
                  <a:lnTo>
                    <a:pt x="2807" y="486177"/>
                  </a:lnTo>
                  <a:lnTo>
                    <a:pt x="0" y="500087"/>
                  </a:lnTo>
                  <a:lnTo>
                    <a:pt x="2807" y="513995"/>
                  </a:lnTo>
                  <a:lnTo>
                    <a:pt x="10461" y="525351"/>
                  </a:lnTo>
                  <a:lnTo>
                    <a:pt x="21806" y="533006"/>
                  </a:lnTo>
                  <a:lnTo>
                    <a:pt x="35687" y="535813"/>
                  </a:lnTo>
                  <a:lnTo>
                    <a:pt x="49621" y="533006"/>
                  </a:lnTo>
                  <a:lnTo>
                    <a:pt x="60959" y="525351"/>
                  </a:lnTo>
                  <a:lnTo>
                    <a:pt x="68583" y="513995"/>
                  </a:lnTo>
                  <a:lnTo>
                    <a:pt x="71373" y="500087"/>
                  </a:lnTo>
                  <a:lnTo>
                    <a:pt x="45593" y="500087"/>
                  </a:lnTo>
                  <a:lnTo>
                    <a:pt x="53593" y="492086"/>
                  </a:lnTo>
                  <a:lnTo>
                    <a:pt x="53593" y="472363"/>
                  </a:lnTo>
                  <a:lnTo>
                    <a:pt x="45593" y="464312"/>
                  </a:lnTo>
                  <a:close/>
                </a:path>
              </a:pathLst>
            </a:custGeom>
            <a:solidFill>
              <a:srgbClr val="759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413253" y="5086350"/>
              <a:ext cx="6408420" cy="571500"/>
            </a:xfrm>
            <a:custGeom>
              <a:avLst/>
              <a:gdLst/>
              <a:ahLst/>
              <a:cxnLst/>
              <a:rect l="l" t="t" r="r" b="b"/>
              <a:pathLst>
                <a:path w="6408420" h="571500">
                  <a:moveTo>
                    <a:pt x="71373" y="500125"/>
                  </a:moveTo>
                  <a:lnTo>
                    <a:pt x="71373" y="35687"/>
                  </a:lnTo>
                  <a:lnTo>
                    <a:pt x="74183" y="21806"/>
                  </a:lnTo>
                  <a:lnTo>
                    <a:pt x="81851" y="10461"/>
                  </a:lnTo>
                  <a:lnTo>
                    <a:pt x="93233" y="2807"/>
                  </a:lnTo>
                  <a:lnTo>
                    <a:pt x="107187" y="0"/>
                  </a:lnTo>
                  <a:lnTo>
                    <a:pt x="6372733" y="0"/>
                  </a:lnTo>
                  <a:lnTo>
                    <a:pt x="6386613" y="2807"/>
                  </a:lnTo>
                  <a:lnTo>
                    <a:pt x="6397958" y="10461"/>
                  </a:lnTo>
                  <a:lnTo>
                    <a:pt x="6405612" y="21806"/>
                  </a:lnTo>
                  <a:lnTo>
                    <a:pt x="6408420" y="35687"/>
                  </a:lnTo>
                  <a:lnTo>
                    <a:pt x="6405612" y="49641"/>
                  </a:lnTo>
                  <a:lnTo>
                    <a:pt x="6397958" y="61023"/>
                  </a:lnTo>
                  <a:lnTo>
                    <a:pt x="6386613" y="68691"/>
                  </a:lnTo>
                  <a:lnTo>
                    <a:pt x="6372733" y="71500"/>
                  </a:lnTo>
                  <a:lnTo>
                    <a:pt x="6337046" y="71374"/>
                  </a:lnTo>
                  <a:lnTo>
                    <a:pt x="6337046" y="535774"/>
                  </a:lnTo>
                  <a:lnTo>
                    <a:pt x="6334236" y="549682"/>
                  </a:lnTo>
                  <a:lnTo>
                    <a:pt x="6326568" y="561038"/>
                  </a:lnTo>
                  <a:lnTo>
                    <a:pt x="6315186" y="568693"/>
                  </a:lnTo>
                  <a:lnTo>
                    <a:pt x="6301232" y="571500"/>
                  </a:lnTo>
                  <a:lnTo>
                    <a:pt x="35687" y="571500"/>
                  </a:lnTo>
                  <a:lnTo>
                    <a:pt x="21806" y="568693"/>
                  </a:lnTo>
                  <a:lnTo>
                    <a:pt x="10461" y="561038"/>
                  </a:lnTo>
                  <a:lnTo>
                    <a:pt x="2807" y="549682"/>
                  </a:lnTo>
                  <a:lnTo>
                    <a:pt x="0" y="535774"/>
                  </a:lnTo>
                  <a:lnTo>
                    <a:pt x="2807" y="521864"/>
                  </a:lnTo>
                  <a:lnTo>
                    <a:pt x="10461" y="510490"/>
                  </a:lnTo>
                  <a:lnTo>
                    <a:pt x="21806" y="502815"/>
                  </a:lnTo>
                  <a:lnTo>
                    <a:pt x="35687" y="499999"/>
                  </a:lnTo>
                  <a:lnTo>
                    <a:pt x="71373" y="500125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9581" y="5073396"/>
              <a:ext cx="79502" cy="9740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448940" y="5157724"/>
              <a:ext cx="6301740" cy="500380"/>
            </a:xfrm>
            <a:custGeom>
              <a:avLst/>
              <a:gdLst/>
              <a:ahLst/>
              <a:cxnLst/>
              <a:rect l="l" t="t" r="r" b="b"/>
              <a:pathLst>
                <a:path w="6301740" h="500379">
                  <a:moveTo>
                    <a:pt x="6301358" y="0"/>
                  </a:moveTo>
                  <a:lnTo>
                    <a:pt x="71500" y="0"/>
                  </a:lnTo>
                </a:path>
                <a:path w="6301740" h="500379">
                  <a:moveTo>
                    <a:pt x="0" y="428751"/>
                  </a:moveTo>
                  <a:lnTo>
                    <a:pt x="9906" y="428751"/>
                  </a:lnTo>
                  <a:lnTo>
                    <a:pt x="17906" y="436689"/>
                  </a:lnTo>
                  <a:lnTo>
                    <a:pt x="17906" y="446544"/>
                  </a:lnTo>
                  <a:lnTo>
                    <a:pt x="17906" y="456412"/>
                  </a:lnTo>
                  <a:lnTo>
                    <a:pt x="9906" y="464400"/>
                  </a:lnTo>
                  <a:lnTo>
                    <a:pt x="0" y="464400"/>
                  </a:lnTo>
                  <a:lnTo>
                    <a:pt x="35686" y="464400"/>
                  </a:lnTo>
                </a:path>
                <a:path w="6301740" h="500379">
                  <a:moveTo>
                    <a:pt x="0" y="500125"/>
                  </a:moveTo>
                  <a:lnTo>
                    <a:pt x="13954" y="497319"/>
                  </a:lnTo>
                  <a:lnTo>
                    <a:pt x="25336" y="489664"/>
                  </a:lnTo>
                  <a:lnTo>
                    <a:pt x="33004" y="478308"/>
                  </a:lnTo>
                  <a:lnTo>
                    <a:pt x="35813" y="464400"/>
                  </a:lnTo>
                  <a:lnTo>
                    <a:pt x="35686" y="428751"/>
                  </a:lnTo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/>
          <p:cNvGrpSpPr/>
          <p:nvPr/>
        </p:nvGrpSpPr>
        <p:grpSpPr>
          <a:xfrm>
            <a:off x="598931" y="4856988"/>
            <a:ext cx="1682750" cy="958850"/>
            <a:chOff x="598931" y="4856988"/>
            <a:chExt cx="1682750" cy="958850"/>
          </a:xfrm>
        </p:grpSpPr>
        <p:sp>
          <p:nvSpPr>
            <p:cNvPr id="51" name="object 51"/>
            <p:cNvSpPr/>
            <p:nvPr/>
          </p:nvSpPr>
          <p:spPr>
            <a:xfrm>
              <a:off x="611885" y="5162296"/>
              <a:ext cx="1656714" cy="640715"/>
            </a:xfrm>
            <a:custGeom>
              <a:avLst/>
              <a:gdLst/>
              <a:ahLst/>
              <a:cxnLst/>
              <a:rect l="l" t="t" r="r" b="b"/>
              <a:pathLst>
                <a:path w="1656714" h="640714">
                  <a:moveTo>
                    <a:pt x="0" y="0"/>
                  </a:moveTo>
                  <a:lnTo>
                    <a:pt x="0" y="233933"/>
                  </a:lnTo>
                  <a:lnTo>
                    <a:pt x="1879" y="247958"/>
                  </a:lnTo>
                  <a:lnTo>
                    <a:pt x="29435" y="289033"/>
                  </a:lnTo>
                  <a:lnTo>
                    <a:pt x="65272" y="315422"/>
                  </a:lnTo>
                  <a:lnTo>
                    <a:pt x="114336" y="340864"/>
                  </a:lnTo>
                  <a:lnTo>
                    <a:pt x="175989" y="365230"/>
                  </a:lnTo>
                  <a:lnTo>
                    <a:pt x="249591" y="388389"/>
                  </a:lnTo>
                  <a:lnTo>
                    <a:pt x="290673" y="399476"/>
                  </a:lnTo>
                  <a:lnTo>
                    <a:pt x="334503" y="410214"/>
                  </a:lnTo>
                  <a:lnTo>
                    <a:pt x="381002" y="420584"/>
                  </a:lnTo>
                  <a:lnTo>
                    <a:pt x="430088" y="430573"/>
                  </a:lnTo>
                  <a:lnTo>
                    <a:pt x="481683" y="440162"/>
                  </a:lnTo>
                  <a:lnTo>
                    <a:pt x="535706" y="449337"/>
                  </a:lnTo>
                  <a:lnTo>
                    <a:pt x="592077" y="458080"/>
                  </a:lnTo>
                  <a:lnTo>
                    <a:pt x="650717" y="466377"/>
                  </a:lnTo>
                  <a:lnTo>
                    <a:pt x="711547" y="474210"/>
                  </a:lnTo>
                  <a:lnTo>
                    <a:pt x="774485" y="481563"/>
                  </a:lnTo>
                  <a:lnTo>
                    <a:pt x="839452" y="488420"/>
                  </a:lnTo>
                  <a:lnTo>
                    <a:pt x="906368" y="494765"/>
                  </a:lnTo>
                  <a:lnTo>
                    <a:pt x="975154" y="500582"/>
                  </a:lnTo>
                  <a:lnTo>
                    <a:pt x="1045729" y="505854"/>
                  </a:lnTo>
                  <a:lnTo>
                    <a:pt x="1118014" y="510566"/>
                  </a:lnTo>
                  <a:lnTo>
                    <a:pt x="1191929" y="514700"/>
                  </a:lnTo>
                  <a:lnTo>
                    <a:pt x="1267394" y="518242"/>
                  </a:lnTo>
                  <a:lnTo>
                    <a:pt x="1344328" y="521174"/>
                  </a:lnTo>
                  <a:lnTo>
                    <a:pt x="1422653" y="523481"/>
                  </a:lnTo>
                  <a:lnTo>
                    <a:pt x="1422653" y="640448"/>
                  </a:lnTo>
                  <a:lnTo>
                    <a:pt x="1656588" y="409447"/>
                  </a:lnTo>
                  <a:lnTo>
                    <a:pt x="1422653" y="172592"/>
                  </a:lnTo>
                  <a:lnTo>
                    <a:pt x="1422653" y="289559"/>
                  </a:lnTo>
                  <a:lnTo>
                    <a:pt x="1344328" y="287250"/>
                  </a:lnTo>
                  <a:lnTo>
                    <a:pt x="1267394" y="284316"/>
                  </a:lnTo>
                  <a:lnTo>
                    <a:pt x="1191929" y="280773"/>
                  </a:lnTo>
                  <a:lnTo>
                    <a:pt x="1118014" y="276636"/>
                  </a:lnTo>
                  <a:lnTo>
                    <a:pt x="1045729" y="271923"/>
                  </a:lnTo>
                  <a:lnTo>
                    <a:pt x="975154" y="266650"/>
                  </a:lnTo>
                  <a:lnTo>
                    <a:pt x="906368" y="260832"/>
                  </a:lnTo>
                  <a:lnTo>
                    <a:pt x="839452" y="254486"/>
                  </a:lnTo>
                  <a:lnTo>
                    <a:pt x="774485" y="247628"/>
                  </a:lnTo>
                  <a:lnTo>
                    <a:pt x="711547" y="240274"/>
                  </a:lnTo>
                  <a:lnTo>
                    <a:pt x="650717" y="232441"/>
                  </a:lnTo>
                  <a:lnTo>
                    <a:pt x="592077" y="224144"/>
                  </a:lnTo>
                  <a:lnTo>
                    <a:pt x="535706" y="215400"/>
                  </a:lnTo>
                  <a:lnTo>
                    <a:pt x="481683" y="206225"/>
                  </a:lnTo>
                  <a:lnTo>
                    <a:pt x="430088" y="196635"/>
                  </a:lnTo>
                  <a:lnTo>
                    <a:pt x="381002" y="186647"/>
                  </a:lnTo>
                  <a:lnTo>
                    <a:pt x="334503" y="176276"/>
                  </a:lnTo>
                  <a:lnTo>
                    <a:pt x="290673" y="165540"/>
                  </a:lnTo>
                  <a:lnTo>
                    <a:pt x="249591" y="154453"/>
                  </a:lnTo>
                  <a:lnTo>
                    <a:pt x="211336" y="143032"/>
                  </a:lnTo>
                  <a:lnTo>
                    <a:pt x="143629" y="119253"/>
                  </a:lnTo>
                  <a:lnTo>
                    <a:pt x="88191" y="94334"/>
                  </a:lnTo>
                  <a:lnTo>
                    <a:pt x="45660" y="68403"/>
                  </a:lnTo>
                  <a:lnTo>
                    <a:pt x="16677" y="41590"/>
                  </a:lnTo>
                  <a:lnTo>
                    <a:pt x="1879" y="14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E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11913" y="4869942"/>
              <a:ext cx="1656714" cy="409575"/>
            </a:xfrm>
            <a:custGeom>
              <a:avLst/>
              <a:gdLst/>
              <a:ahLst/>
              <a:cxnLst/>
              <a:rect l="l" t="t" r="r" b="b"/>
              <a:pathLst>
                <a:path w="1656714" h="409575">
                  <a:moveTo>
                    <a:pt x="1656560" y="0"/>
                  </a:moveTo>
                  <a:lnTo>
                    <a:pt x="1603975" y="146"/>
                  </a:lnTo>
                  <a:lnTo>
                    <a:pt x="1551518" y="584"/>
                  </a:lnTo>
                  <a:lnTo>
                    <a:pt x="1499228" y="1314"/>
                  </a:lnTo>
                  <a:lnTo>
                    <a:pt x="1447142" y="2333"/>
                  </a:lnTo>
                  <a:lnTo>
                    <a:pt x="1395299" y="3641"/>
                  </a:lnTo>
                  <a:lnTo>
                    <a:pt x="1343737" y="5237"/>
                  </a:lnTo>
                  <a:lnTo>
                    <a:pt x="1292494" y="7120"/>
                  </a:lnTo>
                  <a:lnTo>
                    <a:pt x="1241608" y="9289"/>
                  </a:lnTo>
                  <a:lnTo>
                    <a:pt x="1191118" y="11743"/>
                  </a:lnTo>
                  <a:lnTo>
                    <a:pt x="1141061" y="14480"/>
                  </a:lnTo>
                  <a:lnTo>
                    <a:pt x="1091476" y="17500"/>
                  </a:lnTo>
                  <a:lnTo>
                    <a:pt x="1042401" y="20801"/>
                  </a:lnTo>
                  <a:lnTo>
                    <a:pt x="993874" y="24383"/>
                  </a:lnTo>
                  <a:lnTo>
                    <a:pt x="918911" y="30553"/>
                  </a:lnTo>
                  <a:lnTo>
                    <a:pt x="846507" y="37294"/>
                  </a:lnTo>
                  <a:lnTo>
                    <a:pt x="776709" y="44584"/>
                  </a:lnTo>
                  <a:lnTo>
                    <a:pt x="709568" y="52402"/>
                  </a:lnTo>
                  <a:lnTo>
                    <a:pt x="645132" y="60724"/>
                  </a:lnTo>
                  <a:lnTo>
                    <a:pt x="583450" y="69530"/>
                  </a:lnTo>
                  <a:lnTo>
                    <a:pt x="524571" y="78797"/>
                  </a:lnTo>
                  <a:lnTo>
                    <a:pt x="468545" y="88503"/>
                  </a:lnTo>
                  <a:lnTo>
                    <a:pt x="415420" y="98625"/>
                  </a:lnTo>
                  <a:lnTo>
                    <a:pt x="365245" y="109143"/>
                  </a:lnTo>
                  <a:lnTo>
                    <a:pt x="318069" y="120033"/>
                  </a:lnTo>
                  <a:lnTo>
                    <a:pt x="273942" y="131275"/>
                  </a:lnTo>
                  <a:lnTo>
                    <a:pt x="232913" y="142845"/>
                  </a:lnTo>
                  <a:lnTo>
                    <a:pt x="195029" y="154721"/>
                  </a:lnTo>
                  <a:lnTo>
                    <a:pt x="128898" y="179306"/>
                  </a:lnTo>
                  <a:lnTo>
                    <a:pt x="75941" y="204854"/>
                  </a:lnTo>
                  <a:lnTo>
                    <a:pt x="36550" y="231187"/>
                  </a:lnTo>
                  <a:lnTo>
                    <a:pt x="3759" y="271774"/>
                  </a:lnTo>
                  <a:lnTo>
                    <a:pt x="0" y="299300"/>
                  </a:lnTo>
                  <a:lnTo>
                    <a:pt x="3698" y="313136"/>
                  </a:lnTo>
                  <a:lnTo>
                    <a:pt x="37690" y="354679"/>
                  </a:lnTo>
                  <a:lnTo>
                    <a:pt x="79925" y="382180"/>
                  </a:lnTo>
                  <a:lnTo>
                    <a:pt x="138275" y="409320"/>
                  </a:lnTo>
                  <a:lnTo>
                    <a:pt x="165721" y="398792"/>
                  </a:lnTo>
                  <a:lnTo>
                    <a:pt x="195324" y="388522"/>
                  </a:lnTo>
                  <a:lnTo>
                    <a:pt x="260763" y="368785"/>
                  </a:lnTo>
                  <a:lnTo>
                    <a:pt x="334111" y="350164"/>
                  </a:lnTo>
                  <a:lnTo>
                    <a:pt x="373601" y="341289"/>
                  </a:lnTo>
                  <a:lnTo>
                    <a:pt x="414888" y="332715"/>
                  </a:lnTo>
                  <a:lnTo>
                    <a:pt x="457913" y="324447"/>
                  </a:lnTo>
                  <a:lnTo>
                    <a:pt x="502615" y="316493"/>
                  </a:lnTo>
                  <a:lnTo>
                    <a:pt x="548935" y="308859"/>
                  </a:lnTo>
                  <a:lnTo>
                    <a:pt x="596812" y="301553"/>
                  </a:lnTo>
                  <a:lnTo>
                    <a:pt x="646187" y="294582"/>
                  </a:lnTo>
                  <a:lnTo>
                    <a:pt x="697000" y="287952"/>
                  </a:lnTo>
                  <a:lnTo>
                    <a:pt x="749189" y="281670"/>
                  </a:lnTo>
                  <a:lnTo>
                    <a:pt x="802697" y="275743"/>
                  </a:lnTo>
                  <a:lnTo>
                    <a:pt x="857462" y="270178"/>
                  </a:lnTo>
                  <a:lnTo>
                    <a:pt x="913425" y="264982"/>
                  </a:lnTo>
                  <a:lnTo>
                    <a:pt x="970525" y="260163"/>
                  </a:lnTo>
                  <a:lnTo>
                    <a:pt x="1028703" y="255726"/>
                  </a:lnTo>
                  <a:lnTo>
                    <a:pt x="1087899" y="251679"/>
                  </a:lnTo>
                  <a:lnTo>
                    <a:pt x="1148052" y="248028"/>
                  </a:lnTo>
                  <a:lnTo>
                    <a:pt x="1209103" y="244781"/>
                  </a:lnTo>
                  <a:lnTo>
                    <a:pt x="1270992" y="241945"/>
                  </a:lnTo>
                  <a:lnTo>
                    <a:pt x="1333659" y="239526"/>
                  </a:lnTo>
                  <a:lnTo>
                    <a:pt x="1397043" y="237531"/>
                  </a:lnTo>
                  <a:lnTo>
                    <a:pt x="1461086" y="235967"/>
                  </a:lnTo>
                  <a:lnTo>
                    <a:pt x="1525726" y="234842"/>
                  </a:lnTo>
                  <a:lnTo>
                    <a:pt x="1590904" y="234162"/>
                  </a:lnTo>
                  <a:lnTo>
                    <a:pt x="1656560" y="233933"/>
                  </a:lnTo>
                  <a:lnTo>
                    <a:pt x="1656560" y="0"/>
                  </a:lnTo>
                  <a:close/>
                </a:path>
              </a:pathLst>
            </a:custGeom>
            <a:solidFill>
              <a:srgbClr val="92BE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11885" y="4869942"/>
              <a:ext cx="1656714" cy="932815"/>
            </a:xfrm>
            <a:custGeom>
              <a:avLst/>
              <a:gdLst/>
              <a:ahLst/>
              <a:cxnLst/>
              <a:rect l="l" t="t" r="r" b="b"/>
              <a:pathLst>
                <a:path w="1656714" h="932814">
                  <a:moveTo>
                    <a:pt x="0" y="292353"/>
                  </a:moveTo>
                  <a:lnTo>
                    <a:pt x="16677" y="333944"/>
                  </a:lnTo>
                  <a:lnTo>
                    <a:pt x="45660" y="360757"/>
                  </a:lnTo>
                  <a:lnTo>
                    <a:pt x="88191" y="386688"/>
                  </a:lnTo>
                  <a:lnTo>
                    <a:pt x="143629" y="411607"/>
                  </a:lnTo>
                  <a:lnTo>
                    <a:pt x="211336" y="435386"/>
                  </a:lnTo>
                  <a:lnTo>
                    <a:pt x="249591" y="446807"/>
                  </a:lnTo>
                  <a:lnTo>
                    <a:pt x="290673" y="457894"/>
                  </a:lnTo>
                  <a:lnTo>
                    <a:pt x="334503" y="468630"/>
                  </a:lnTo>
                  <a:lnTo>
                    <a:pt x="381002" y="479001"/>
                  </a:lnTo>
                  <a:lnTo>
                    <a:pt x="430088" y="488989"/>
                  </a:lnTo>
                  <a:lnTo>
                    <a:pt x="481683" y="498579"/>
                  </a:lnTo>
                  <a:lnTo>
                    <a:pt x="535706" y="507754"/>
                  </a:lnTo>
                  <a:lnTo>
                    <a:pt x="592077" y="516498"/>
                  </a:lnTo>
                  <a:lnTo>
                    <a:pt x="650717" y="524795"/>
                  </a:lnTo>
                  <a:lnTo>
                    <a:pt x="711547" y="532628"/>
                  </a:lnTo>
                  <a:lnTo>
                    <a:pt x="774485" y="539982"/>
                  </a:lnTo>
                  <a:lnTo>
                    <a:pt x="839452" y="546840"/>
                  </a:lnTo>
                  <a:lnTo>
                    <a:pt x="906368" y="553186"/>
                  </a:lnTo>
                  <a:lnTo>
                    <a:pt x="975154" y="559004"/>
                  </a:lnTo>
                  <a:lnTo>
                    <a:pt x="1045729" y="564277"/>
                  </a:lnTo>
                  <a:lnTo>
                    <a:pt x="1118014" y="568990"/>
                  </a:lnTo>
                  <a:lnTo>
                    <a:pt x="1191929" y="573127"/>
                  </a:lnTo>
                  <a:lnTo>
                    <a:pt x="1267394" y="576670"/>
                  </a:lnTo>
                  <a:lnTo>
                    <a:pt x="1344328" y="579604"/>
                  </a:lnTo>
                  <a:lnTo>
                    <a:pt x="1422653" y="581913"/>
                  </a:lnTo>
                  <a:lnTo>
                    <a:pt x="1422653" y="464946"/>
                  </a:lnTo>
                  <a:lnTo>
                    <a:pt x="1656588" y="701801"/>
                  </a:lnTo>
                  <a:lnTo>
                    <a:pt x="1422653" y="932802"/>
                  </a:lnTo>
                  <a:lnTo>
                    <a:pt x="1422653" y="815835"/>
                  </a:lnTo>
                  <a:lnTo>
                    <a:pt x="1344328" y="813528"/>
                  </a:lnTo>
                  <a:lnTo>
                    <a:pt x="1267394" y="810596"/>
                  </a:lnTo>
                  <a:lnTo>
                    <a:pt x="1191929" y="807054"/>
                  </a:lnTo>
                  <a:lnTo>
                    <a:pt x="1118014" y="802920"/>
                  </a:lnTo>
                  <a:lnTo>
                    <a:pt x="1045729" y="798208"/>
                  </a:lnTo>
                  <a:lnTo>
                    <a:pt x="975154" y="792936"/>
                  </a:lnTo>
                  <a:lnTo>
                    <a:pt x="906368" y="787119"/>
                  </a:lnTo>
                  <a:lnTo>
                    <a:pt x="839452" y="780774"/>
                  </a:lnTo>
                  <a:lnTo>
                    <a:pt x="774485" y="773917"/>
                  </a:lnTo>
                  <a:lnTo>
                    <a:pt x="711547" y="766564"/>
                  </a:lnTo>
                  <a:lnTo>
                    <a:pt x="650717" y="758731"/>
                  </a:lnTo>
                  <a:lnTo>
                    <a:pt x="592077" y="750434"/>
                  </a:lnTo>
                  <a:lnTo>
                    <a:pt x="535706" y="741691"/>
                  </a:lnTo>
                  <a:lnTo>
                    <a:pt x="481683" y="732516"/>
                  </a:lnTo>
                  <a:lnTo>
                    <a:pt x="430088" y="722927"/>
                  </a:lnTo>
                  <a:lnTo>
                    <a:pt x="381002" y="712938"/>
                  </a:lnTo>
                  <a:lnTo>
                    <a:pt x="334503" y="702568"/>
                  </a:lnTo>
                  <a:lnTo>
                    <a:pt x="290673" y="691830"/>
                  </a:lnTo>
                  <a:lnTo>
                    <a:pt x="249591" y="680743"/>
                  </a:lnTo>
                  <a:lnTo>
                    <a:pt x="211336" y="669322"/>
                  </a:lnTo>
                  <a:lnTo>
                    <a:pt x="143629" y="645543"/>
                  </a:lnTo>
                  <a:lnTo>
                    <a:pt x="88191" y="620623"/>
                  </a:lnTo>
                  <a:lnTo>
                    <a:pt x="45660" y="594692"/>
                  </a:lnTo>
                  <a:lnTo>
                    <a:pt x="16677" y="567878"/>
                  </a:lnTo>
                  <a:lnTo>
                    <a:pt x="0" y="526287"/>
                  </a:lnTo>
                  <a:lnTo>
                    <a:pt x="0" y="292353"/>
                  </a:lnTo>
                  <a:lnTo>
                    <a:pt x="15122" y="252692"/>
                  </a:lnTo>
                  <a:lnTo>
                    <a:pt x="59174" y="214650"/>
                  </a:lnTo>
                  <a:lnTo>
                    <a:pt x="103640" y="190360"/>
                  </a:lnTo>
                  <a:lnTo>
                    <a:pt x="159501" y="167048"/>
                  </a:lnTo>
                  <a:lnTo>
                    <a:pt x="226172" y="144817"/>
                  </a:lnTo>
                  <a:lnTo>
                    <a:pt x="263379" y="134139"/>
                  </a:lnTo>
                  <a:lnTo>
                    <a:pt x="303070" y="123771"/>
                  </a:lnTo>
                  <a:lnTo>
                    <a:pt x="345171" y="113724"/>
                  </a:lnTo>
                  <a:lnTo>
                    <a:pt x="389608" y="104012"/>
                  </a:lnTo>
                  <a:lnTo>
                    <a:pt x="436310" y="94648"/>
                  </a:lnTo>
                  <a:lnTo>
                    <a:pt x="485203" y="85645"/>
                  </a:lnTo>
                  <a:lnTo>
                    <a:pt x="536214" y="77016"/>
                  </a:lnTo>
                  <a:lnTo>
                    <a:pt x="589269" y="68773"/>
                  </a:lnTo>
                  <a:lnTo>
                    <a:pt x="644296" y="60929"/>
                  </a:lnTo>
                  <a:lnTo>
                    <a:pt x="701222" y="53498"/>
                  </a:lnTo>
                  <a:lnTo>
                    <a:pt x="759973" y="46492"/>
                  </a:lnTo>
                  <a:lnTo>
                    <a:pt x="820476" y="39925"/>
                  </a:lnTo>
                  <a:lnTo>
                    <a:pt x="882658" y="33808"/>
                  </a:lnTo>
                  <a:lnTo>
                    <a:pt x="946447" y="28156"/>
                  </a:lnTo>
                  <a:lnTo>
                    <a:pt x="1011769" y="22981"/>
                  </a:lnTo>
                  <a:lnTo>
                    <a:pt x="1078550" y="18295"/>
                  </a:lnTo>
                  <a:lnTo>
                    <a:pt x="1146719" y="14113"/>
                  </a:lnTo>
                  <a:lnTo>
                    <a:pt x="1216201" y="10446"/>
                  </a:lnTo>
                  <a:lnTo>
                    <a:pt x="1286924" y="7308"/>
                  </a:lnTo>
                  <a:lnTo>
                    <a:pt x="1358814" y="4711"/>
                  </a:lnTo>
                  <a:lnTo>
                    <a:pt x="1431798" y="2669"/>
                  </a:lnTo>
                  <a:lnTo>
                    <a:pt x="1505804" y="1195"/>
                  </a:lnTo>
                  <a:lnTo>
                    <a:pt x="1580758" y="300"/>
                  </a:lnTo>
                  <a:lnTo>
                    <a:pt x="1656588" y="0"/>
                  </a:lnTo>
                  <a:lnTo>
                    <a:pt x="1656588" y="233933"/>
                  </a:lnTo>
                  <a:lnTo>
                    <a:pt x="1590932" y="234162"/>
                  </a:lnTo>
                  <a:lnTo>
                    <a:pt x="1525753" y="234842"/>
                  </a:lnTo>
                  <a:lnTo>
                    <a:pt x="1461113" y="235967"/>
                  </a:lnTo>
                  <a:lnTo>
                    <a:pt x="1397071" y="237531"/>
                  </a:lnTo>
                  <a:lnTo>
                    <a:pt x="1333686" y="239526"/>
                  </a:lnTo>
                  <a:lnTo>
                    <a:pt x="1271020" y="241945"/>
                  </a:lnTo>
                  <a:lnTo>
                    <a:pt x="1209131" y="244781"/>
                  </a:lnTo>
                  <a:lnTo>
                    <a:pt x="1148080" y="248028"/>
                  </a:lnTo>
                  <a:lnTo>
                    <a:pt x="1087926" y="251679"/>
                  </a:lnTo>
                  <a:lnTo>
                    <a:pt x="1028731" y="255726"/>
                  </a:lnTo>
                  <a:lnTo>
                    <a:pt x="970553" y="260163"/>
                  </a:lnTo>
                  <a:lnTo>
                    <a:pt x="913452" y="264982"/>
                  </a:lnTo>
                  <a:lnTo>
                    <a:pt x="857489" y="270178"/>
                  </a:lnTo>
                  <a:lnTo>
                    <a:pt x="802724" y="275743"/>
                  </a:lnTo>
                  <a:lnTo>
                    <a:pt x="749217" y="281670"/>
                  </a:lnTo>
                  <a:lnTo>
                    <a:pt x="697027" y="287952"/>
                  </a:lnTo>
                  <a:lnTo>
                    <a:pt x="646215" y="294582"/>
                  </a:lnTo>
                  <a:lnTo>
                    <a:pt x="596840" y="301553"/>
                  </a:lnTo>
                  <a:lnTo>
                    <a:pt x="548963" y="308859"/>
                  </a:lnTo>
                  <a:lnTo>
                    <a:pt x="502643" y="316493"/>
                  </a:lnTo>
                  <a:lnTo>
                    <a:pt x="457941" y="324447"/>
                  </a:lnTo>
                  <a:lnTo>
                    <a:pt x="414916" y="332715"/>
                  </a:lnTo>
                  <a:lnTo>
                    <a:pt x="373628" y="341289"/>
                  </a:lnTo>
                  <a:lnTo>
                    <a:pt x="334138" y="350164"/>
                  </a:lnTo>
                  <a:lnTo>
                    <a:pt x="296506" y="359331"/>
                  </a:lnTo>
                  <a:lnTo>
                    <a:pt x="227052" y="378517"/>
                  </a:lnTo>
                  <a:lnTo>
                    <a:pt x="165749" y="398792"/>
                  </a:lnTo>
                  <a:lnTo>
                    <a:pt x="138303" y="409320"/>
                  </a:lnTo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1142491" y="1502156"/>
            <a:ext cx="7502525" cy="4105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559560">
              <a:lnSpc>
                <a:spcPct val="100000"/>
              </a:lnSpc>
              <a:spcBef>
                <a:spcPts val="105"/>
              </a:spcBef>
            </a:pPr>
            <a:r>
              <a:rPr dirty="0" sz="1400" spc="-5" i="1">
                <a:latin typeface="Times New Roman"/>
                <a:cs typeface="Times New Roman"/>
              </a:rPr>
              <a:t>обеспечение</a:t>
            </a:r>
            <a:r>
              <a:rPr dirty="0" sz="140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сбалансированности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и </a:t>
            </a:r>
            <a:r>
              <a:rPr dirty="0" sz="1400" spc="-10" i="1">
                <a:latin typeface="Times New Roman"/>
                <a:cs typeface="Times New Roman"/>
              </a:rPr>
              <a:t>финансовой</a:t>
            </a:r>
            <a:r>
              <a:rPr dirty="0" sz="140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устойчивости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бюджетной</a:t>
            </a:r>
            <a:endParaRPr sz="1400">
              <a:latin typeface="Times New Roman"/>
              <a:cs typeface="Times New Roman"/>
            </a:endParaRPr>
          </a:p>
          <a:p>
            <a:pPr algn="ctr" marL="1562100">
              <a:lnSpc>
                <a:spcPct val="100000"/>
              </a:lnSpc>
            </a:pPr>
            <a:r>
              <a:rPr dirty="0" sz="1400" spc="-5" i="1">
                <a:latin typeface="Times New Roman"/>
                <a:cs typeface="Times New Roman"/>
              </a:rPr>
              <a:t>системы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городского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поселения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при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безусловном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исполнении</a:t>
            </a:r>
            <a:r>
              <a:rPr dirty="0" sz="1400" spc="-20" i="1">
                <a:latin typeface="Times New Roman"/>
                <a:cs typeface="Times New Roman"/>
              </a:rPr>
              <a:t> всех</a:t>
            </a:r>
            <a:r>
              <a:rPr dirty="0" sz="1400" spc="2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принятых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на</a:t>
            </a:r>
            <a:endParaRPr sz="1400">
              <a:latin typeface="Times New Roman"/>
              <a:cs typeface="Times New Roman"/>
            </a:endParaRPr>
          </a:p>
          <a:p>
            <a:pPr algn="ctr" marL="1565910">
              <a:lnSpc>
                <a:spcPct val="100000"/>
              </a:lnSpc>
            </a:pPr>
            <a:r>
              <a:rPr dirty="0" sz="1400" spc="-20" i="1">
                <a:latin typeface="Times New Roman"/>
                <a:cs typeface="Times New Roman"/>
              </a:rPr>
              <a:t>себя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обязательств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549910" marR="2747010" indent="-372110">
              <a:lnSpc>
                <a:spcPct val="100000"/>
              </a:lnSpc>
            </a:pPr>
            <a:r>
              <a:rPr dirty="0" sz="1400" spc="-5" i="1">
                <a:latin typeface="Times New Roman"/>
                <a:cs typeface="Times New Roman"/>
              </a:rPr>
              <a:t>обеспечение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«увязки»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бюджетных</a:t>
            </a:r>
            <a:r>
              <a:rPr dirty="0" sz="1400" spc="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расходов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с</a:t>
            </a:r>
            <a:r>
              <a:rPr dirty="0" sz="1400" spc="1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конкретными </a:t>
            </a:r>
            <a:r>
              <a:rPr dirty="0" sz="1400" spc="-33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результатами</a:t>
            </a:r>
            <a:r>
              <a:rPr dirty="0" sz="1400" spc="-2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 </a:t>
            </a:r>
            <a:r>
              <a:rPr dirty="0" sz="1400" spc="-5" i="1">
                <a:latin typeface="Times New Roman"/>
                <a:cs typeface="Times New Roman"/>
              </a:rPr>
              <a:t>рамках</a:t>
            </a:r>
            <a:r>
              <a:rPr dirty="0" sz="1400" spc="-4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муниципальных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программ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1442085">
              <a:lnSpc>
                <a:spcPct val="100000"/>
              </a:lnSpc>
            </a:pPr>
            <a:r>
              <a:rPr dirty="0" sz="1400" spc="-5" i="1">
                <a:latin typeface="Times New Roman"/>
                <a:cs typeface="Times New Roman"/>
              </a:rPr>
              <a:t>проведение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работы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по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привлечению</a:t>
            </a:r>
            <a:r>
              <a:rPr dirty="0" sz="1400" spc="-3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средств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из</a:t>
            </a:r>
            <a:r>
              <a:rPr dirty="0" sz="1400" spc="-1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вышестоящих</a:t>
            </a:r>
            <a:r>
              <a:rPr dirty="0" sz="1400" spc="2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бюджетов</a:t>
            </a:r>
            <a:endParaRPr sz="1400">
              <a:latin typeface="Times New Roman"/>
              <a:cs typeface="Times New Roman"/>
            </a:endParaRPr>
          </a:p>
          <a:p>
            <a:pPr marL="1442085">
              <a:lnSpc>
                <a:spcPct val="100000"/>
              </a:lnSpc>
            </a:pPr>
            <a:r>
              <a:rPr dirty="0" sz="1400" spc="-10" i="1">
                <a:latin typeface="Times New Roman"/>
                <a:cs typeface="Times New Roman"/>
              </a:rPr>
              <a:t>путем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участия</a:t>
            </a:r>
            <a:r>
              <a:rPr dirty="0" sz="1400" spc="-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в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областных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программах</a:t>
            </a:r>
            <a:r>
              <a:rPr dirty="0" sz="1400" spc="-3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на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условиях</a:t>
            </a:r>
            <a:r>
              <a:rPr dirty="0" sz="1400" spc="30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софинансирования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R="2438400">
              <a:lnSpc>
                <a:spcPct val="100000"/>
              </a:lnSpc>
              <a:spcBef>
                <a:spcPts val="5"/>
              </a:spcBef>
            </a:pPr>
            <a:r>
              <a:rPr dirty="0" sz="1600" spc="-10" i="1">
                <a:latin typeface="Times New Roman"/>
                <a:cs typeface="Times New Roman"/>
              </a:rPr>
              <a:t>эффективное</a:t>
            </a:r>
            <a:r>
              <a:rPr dirty="0" sz="1600" spc="20" i="1">
                <a:latin typeface="Times New Roman"/>
                <a:cs typeface="Times New Roman"/>
              </a:rPr>
              <a:t> </a:t>
            </a:r>
            <a:r>
              <a:rPr dirty="0" sz="1600" i="1">
                <a:latin typeface="Times New Roman"/>
                <a:cs typeface="Times New Roman"/>
              </a:rPr>
              <a:t>управление</a:t>
            </a:r>
            <a:r>
              <a:rPr dirty="0" sz="1600" spc="10" i="1">
                <a:latin typeface="Times New Roman"/>
                <a:cs typeface="Times New Roman"/>
              </a:rPr>
              <a:t> </a:t>
            </a:r>
            <a:r>
              <a:rPr dirty="0" sz="1600" spc="-5" i="1">
                <a:latin typeface="Times New Roman"/>
                <a:cs typeface="Times New Roman"/>
              </a:rPr>
              <a:t>и распоряжение</a:t>
            </a:r>
            <a:r>
              <a:rPr dirty="0" sz="1600" i="1">
                <a:latin typeface="Times New Roman"/>
                <a:cs typeface="Times New Roman"/>
              </a:rPr>
              <a:t> </a:t>
            </a:r>
            <a:r>
              <a:rPr dirty="0" sz="1600" spc="-5" i="1">
                <a:latin typeface="Times New Roman"/>
                <a:cs typeface="Times New Roman"/>
              </a:rPr>
              <a:t>муниципальной</a:t>
            </a:r>
            <a:endParaRPr sz="1600">
              <a:latin typeface="Times New Roman"/>
              <a:cs typeface="Times New Roman"/>
            </a:endParaRPr>
          </a:p>
          <a:p>
            <a:pPr algn="ctr" marR="2431415">
              <a:lnSpc>
                <a:spcPct val="100000"/>
              </a:lnSpc>
            </a:pPr>
            <a:r>
              <a:rPr dirty="0" sz="1600" spc="-10" i="1">
                <a:latin typeface="Times New Roman"/>
                <a:cs typeface="Times New Roman"/>
              </a:rPr>
              <a:t>собственностью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4048125" marR="347980" indent="-2251710">
              <a:lnSpc>
                <a:spcPct val="100000"/>
              </a:lnSpc>
            </a:pPr>
            <a:r>
              <a:rPr dirty="0" sz="1400" spc="-5" i="1">
                <a:latin typeface="Times New Roman"/>
                <a:cs typeface="Times New Roman"/>
              </a:rPr>
              <a:t>повышение открытости </a:t>
            </a:r>
            <a:r>
              <a:rPr dirty="0" sz="1400" i="1">
                <a:latin typeface="Times New Roman"/>
                <a:cs typeface="Times New Roman"/>
              </a:rPr>
              <a:t>и </a:t>
            </a:r>
            <a:r>
              <a:rPr dirty="0" sz="1400" spc="-5" i="1">
                <a:latin typeface="Times New Roman"/>
                <a:cs typeface="Times New Roman"/>
              </a:rPr>
              <a:t>прозрачности </a:t>
            </a:r>
            <a:r>
              <a:rPr dirty="0" sz="1400" spc="5" i="1">
                <a:latin typeface="Times New Roman"/>
                <a:cs typeface="Times New Roman"/>
              </a:rPr>
              <a:t>управления </a:t>
            </a:r>
            <a:r>
              <a:rPr dirty="0" sz="1400" spc="-5" i="1">
                <a:latin typeface="Times New Roman"/>
                <a:cs typeface="Times New Roman"/>
              </a:rPr>
              <a:t>общественными </a:t>
            </a:r>
            <a:r>
              <a:rPr dirty="0" sz="1400" spc="-33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финансами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374904"/>
            <a:ext cx="5557265" cy="915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7182" y="2702560"/>
          <a:ext cx="8736965" cy="3757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9320"/>
                <a:gridCol w="2179320"/>
                <a:gridCol w="2179319"/>
                <a:gridCol w="2179320"/>
              </a:tblGrid>
              <a:tr h="1395602">
                <a:tc>
                  <a:txBody>
                    <a:bodyPr/>
                    <a:lstStyle/>
                    <a:p>
                      <a:pPr marL="7073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15" b="1">
                          <a:latin typeface="Times New Roman"/>
                          <a:cs typeface="Times New Roman"/>
                        </a:rPr>
                        <a:t>Период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D0D9"/>
                    </a:solidFill>
                  </a:tcPr>
                </a:tc>
                <a:tc>
                  <a:txBody>
                    <a:bodyPr/>
                    <a:lstStyle/>
                    <a:p>
                      <a:pPr marL="611505" marR="548005" indent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30" b="1">
                          <a:latin typeface="Times New Roman"/>
                          <a:cs typeface="Times New Roman"/>
                        </a:rPr>
                        <a:t>Доходы </a:t>
                      </a:r>
                      <a:r>
                        <a:rPr dirty="0" sz="18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0" b="1">
                          <a:latin typeface="Times New Roman"/>
                          <a:cs typeface="Times New Roman"/>
                        </a:rPr>
                        <a:t>Бюджета </a:t>
                      </a:r>
                      <a:r>
                        <a:rPr dirty="0" sz="18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800" spc="-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ыс</a:t>
                      </a:r>
                      <a:r>
                        <a:rPr dirty="0" sz="1800" spc="5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800" spc="-30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800" spc="-15" b="1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800" spc="5" b="1">
                          <a:latin typeface="Times New Roman"/>
                          <a:cs typeface="Times New Roman"/>
                        </a:rPr>
                        <a:t>.)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D0D9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84835" marR="575310" indent="742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20" b="1">
                          <a:latin typeface="Times New Roman"/>
                          <a:cs typeface="Times New Roman"/>
                        </a:rPr>
                        <a:t>Расходы </a:t>
                      </a:r>
                      <a:r>
                        <a:rPr dirty="0" sz="18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0" b="1">
                          <a:latin typeface="Times New Roman"/>
                          <a:cs typeface="Times New Roman"/>
                        </a:rPr>
                        <a:t>Бюджета </a:t>
                      </a:r>
                      <a:r>
                        <a:rPr dirty="0" sz="18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800" spc="-1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ыс</a:t>
                      </a:r>
                      <a:r>
                        <a:rPr dirty="0" sz="1800" spc="5" b="1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800" spc="-30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800" spc="-15" b="1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800" spc="5" b="1">
                          <a:latin typeface="Times New Roman"/>
                          <a:cs typeface="Times New Roman"/>
                        </a:rPr>
                        <a:t>.)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D0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5459" marR="495934" indent="6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10" b="1">
                          <a:latin typeface="Times New Roman"/>
                          <a:cs typeface="Times New Roman"/>
                        </a:rPr>
                        <a:t>Профицит </a:t>
                      </a: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(-</a:t>
                      </a:r>
                      <a:r>
                        <a:rPr dirty="0" sz="1800" spc="-7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дефицит) </a:t>
                      </a:r>
                      <a:r>
                        <a:rPr dirty="0" sz="1800" spc="-43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0" b="1"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D0D9"/>
                    </a:solidFill>
                  </a:tcPr>
                </a:tc>
              </a:tr>
              <a:tr h="23488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2023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2024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2025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DF0"/>
                    </a:solidFill>
                  </a:tcPr>
                </a:tc>
                <a:tc>
                  <a:txBody>
                    <a:bodyPr/>
                    <a:lstStyle/>
                    <a:p>
                      <a:pPr marL="6318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164</a:t>
                      </a:r>
                      <a:r>
                        <a:rPr dirty="0" sz="18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166,2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961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94</a:t>
                      </a:r>
                      <a:r>
                        <a:rPr dirty="0" sz="1800" spc="-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773,5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961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92</a:t>
                      </a:r>
                      <a:r>
                        <a:rPr dirty="0" sz="1800" spc="-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559,7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DF0"/>
                    </a:solidFill>
                  </a:tcPr>
                </a:tc>
                <a:tc>
                  <a:txBody>
                    <a:bodyPr/>
                    <a:lstStyle/>
                    <a:p>
                      <a:pPr marL="6318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168</a:t>
                      </a:r>
                      <a:r>
                        <a:rPr dirty="0" sz="18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653,5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024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94</a:t>
                      </a:r>
                      <a:r>
                        <a:rPr dirty="0" sz="1800" spc="-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791,5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024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92</a:t>
                      </a:r>
                      <a:r>
                        <a:rPr dirty="0" sz="1800" spc="-1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483,6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D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-4</a:t>
                      </a:r>
                      <a:r>
                        <a:rPr dirty="0" sz="18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487,3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-18,1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76,1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DF0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6728" y="1123188"/>
            <a:ext cx="2305050" cy="17289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9420" y="182879"/>
            <a:ext cx="5990082" cy="15110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068" y="2942844"/>
            <a:ext cx="2628138" cy="36355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04468" y="3942079"/>
            <a:ext cx="1270635" cy="2463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0025" marR="130175" indent="-64135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imes New Roman"/>
                <a:cs typeface="Times New Roman"/>
              </a:rPr>
              <a:t>-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Налог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на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доходы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физических</a:t>
            </a:r>
            <a:r>
              <a:rPr dirty="0" sz="1000" spc="2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лиц</a:t>
            </a:r>
            <a:endParaRPr sz="1000">
              <a:latin typeface="Times New Roman"/>
              <a:cs typeface="Times New Roman"/>
            </a:endParaRPr>
          </a:p>
          <a:p>
            <a:pPr algn="just" marL="92075" marR="10160" indent="-92075">
              <a:lnSpc>
                <a:spcPct val="100000"/>
              </a:lnSpc>
              <a:buChar char="-"/>
              <a:tabLst>
                <a:tab pos="92075" algn="l"/>
              </a:tabLst>
            </a:pPr>
            <a:r>
              <a:rPr dirty="0" sz="1000" spc="-10">
                <a:latin typeface="Times New Roman"/>
                <a:cs typeface="Times New Roman"/>
              </a:rPr>
              <a:t>Акцизы на </a:t>
            </a:r>
            <a:r>
              <a:rPr dirty="0" sz="1000" spc="-5">
                <a:latin typeface="Times New Roman"/>
                <a:cs typeface="Times New Roman"/>
              </a:rPr>
              <a:t>дизельное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топливо,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моторные</a:t>
            </a:r>
            <a:endParaRPr sz="10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масла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для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дизельных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и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(или)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карбюраторных 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(инжекторных)</a:t>
            </a:r>
            <a:endParaRPr sz="1000">
              <a:latin typeface="Times New Roman"/>
              <a:cs typeface="Times New Roman"/>
            </a:endParaRPr>
          </a:p>
          <a:p>
            <a:pPr algn="just" marL="62865" marR="54610" indent="175260">
              <a:lnSpc>
                <a:spcPct val="100000"/>
              </a:lnSpc>
            </a:pPr>
            <a:r>
              <a:rPr dirty="0" sz="1000" spc="-10">
                <a:latin typeface="Times New Roman"/>
                <a:cs typeface="Times New Roman"/>
              </a:rPr>
              <a:t>двигателей, на </a:t>
            </a:r>
            <a:r>
              <a:rPr dirty="0" sz="1000" spc="-5">
                <a:latin typeface="Times New Roman"/>
                <a:cs typeface="Times New Roman"/>
              </a:rPr>
              <a:t> прямогонный</a:t>
            </a:r>
            <a:r>
              <a:rPr dirty="0" sz="1000" spc="-5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бензин</a:t>
            </a:r>
            <a:endParaRPr sz="1000">
              <a:latin typeface="Times New Roman"/>
              <a:cs typeface="Times New Roman"/>
            </a:endParaRPr>
          </a:p>
          <a:p>
            <a:pPr algn="just" marL="48895" marR="42545" indent="1270">
              <a:lnSpc>
                <a:spcPct val="100000"/>
              </a:lnSpc>
              <a:buChar char="-"/>
              <a:tabLst>
                <a:tab pos="125730" algn="l"/>
              </a:tabLst>
            </a:pPr>
            <a:r>
              <a:rPr dirty="0" sz="1000" spc="-5">
                <a:latin typeface="Times New Roman"/>
                <a:cs typeface="Times New Roman"/>
              </a:rPr>
              <a:t>Налог, взимаемый в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связи с применением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упрощённой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системы</a:t>
            </a:r>
            <a:endParaRPr sz="1000">
              <a:latin typeface="Times New Roman"/>
              <a:cs typeface="Times New Roman"/>
            </a:endParaRPr>
          </a:p>
          <a:p>
            <a:pPr marL="157480"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налогообложения</a:t>
            </a:r>
            <a:endParaRPr sz="1000">
              <a:latin typeface="Times New Roman"/>
              <a:cs typeface="Times New Roman"/>
            </a:endParaRPr>
          </a:p>
          <a:p>
            <a:pPr marL="114935" marR="33655" indent="-114935">
              <a:lnSpc>
                <a:spcPct val="100000"/>
              </a:lnSpc>
              <a:buChar char="-"/>
              <a:tabLst>
                <a:tab pos="114935" algn="l"/>
              </a:tabLst>
            </a:pPr>
            <a:r>
              <a:rPr dirty="0" sz="1000" spc="-10">
                <a:latin typeface="Times New Roman"/>
                <a:cs typeface="Times New Roman"/>
              </a:rPr>
              <a:t>Налог на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имущество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физических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лиц</a:t>
            </a:r>
            <a:endParaRPr sz="1000">
              <a:latin typeface="Times New Roman"/>
              <a:cs typeface="Times New Roman"/>
            </a:endParaRPr>
          </a:p>
          <a:p>
            <a:pPr marL="129539"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-</a:t>
            </a:r>
            <a:r>
              <a:rPr dirty="0" sz="1000" spc="-2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Земельный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налог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86683" y="2942844"/>
            <a:ext cx="2699766" cy="363550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96665" y="4246879"/>
            <a:ext cx="1406525" cy="1854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75260" marR="167005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imes New Roman"/>
                <a:cs typeface="Times New Roman"/>
              </a:rPr>
              <a:t>-Доходы </a:t>
            </a:r>
            <a:r>
              <a:rPr dirty="0" sz="1000">
                <a:latin typeface="Times New Roman"/>
                <a:cs typeface="Times New Roman"/>
              </a:rPr>
              <a:t>от </a:t>
            </a:r>
            <a:r>
              <a:rPr dirty="0" sz="1000" spc="-5">
                <a:latin typeface="Times New Roman"/>
                <a:cs typeface="Times New Roman"/>
              </a:rPr>
              <a:t>сдачи в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аренду</a:t>
            </a:r>
            <a:r>
              <a:rPr dirty="0" sz="1000" spc="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имущества</a:t>
            </a:r>
            <a:endParaRPr sz="1000">
              <a:latin typeface="Times New Roman"/>
              <a:cs typeface="Times New Roman"/>
            </a:endParaRPr>
          </a:p>
          <a:p>
            <a:pPr algn="ctr" marL="56515" marR="36195" indent="19685"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-Доходы,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получаемые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в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виде</a:t>
            </a:r>
            <a:r>
              <a:rPr dirty="0" sz="1000" spc="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арендной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платы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за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земельные</a:t>
            </a:r>
            <a:r>
              <a:rPr dirty="0" sz="1000" spc="3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участки</a:t>
            </a:r>
            <a:endParaRPr sz="1000">
              <a:latin typeface="Times New Roman"/>
              <a:cs typeface="Times New Roman"/>
            </a:endParaRPr>
          </a:p>
          <a:p>
            <a:pPr algn="ctr" marL="157480" marR="117475"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-Доходы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от</a:t>
            </a:r>
            <a:r>
              <a:rPr dirty="0" sz="1000" spc="-3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продажи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земельных</a:t>
            </a:r>
            <a:r>
              <a:rPr dirty="0" sz="1000" spc="-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участков</a:t>
            </a:r>
            <a:endParaRPr sz="1000">
              <a:latin typeface="Times New Roman"/>
              <a:cs typeface="Times New Roman"/>
            </a:endParaRPr>
          </a:p>
          <a:p>
            <a:pPr algn="just" marL="12700" marR="5080" indent="50165"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-Доходы получаемые от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продажи материальных и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нематериальных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активов</a:t>
            </a:r>
            <a:endParaRPr sz="1000">
              <a:latin typeface="Times New Roman"/>
              <a:cs typeface="Times New Roman"/>
            </a:endParaRPr>
          </a:p>
          <a:p>
            <a:pPr algn="just" marL="157480" marR="148590" indent="19685"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-Штрафы, </a:t>
            </a:r>
            <a:r>
              <a:rPr dirty="0" sz="1000" spc="-10">
                <a:latin typeface="Times New Roman"/>
                <a:cs typeface="Times New Roman"/>
              </a:rPr>
              <a:t>санкции,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возмещение</a:t>
            </a:r>
            <a:r>
              <a:rPr dirty="0" sz="1000" spc="-3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ущерба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5079" y="2942844"/>
            <a:ext cx="2628137" cy="363550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048245" y="4551679"/>
            <a:ext cx="117030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7480" marR="58419" indent="-9207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imes New Roman"/>
                <a:cs typeface="Times New Roman"/>
              </a:rPr>
              <a:t>До</a:t>
            </a:r>
            <a:r>
              <a:rPr dirty="0" sz="1000" spc="-10">
                <a:latin typeface="Times New Roman"/>
                <a:cs typeface="Times New Roman"/>
              </a:rPr>
              <a:t>т</a:t>
            </a:r>
            <a:r>
              <a:rPr dirty="0" sz="1000" spc="-5">
                <a:latin typeface="Times New Roman"/>
                <a:cs typeface="Times New Roman"/>
              </a:rPr>
              <a:t>ац</a:t>
            </a:r>
            <a:r>
              <a:rPr dirty="0" sz="1000" spc="-10">
                <a:latin typeface="Times New Roman"/>
                <a:cs typeface="Times New Roman"/>
              </a:rPr>
              <a:t>ии,су</a:t>
            </a:r>
            <a:r>
              <a:rPr dirty="0" sz="1000" spc="-5">
                <a:latin typeface="Times New Roman"/>
                <a:cs typeface="Times New Roman"/>
              </a:rPr>
              <a:t>б</a:t>
            </a:r>
            <a:r>
              <a:rPr dirty="0" sz="1000" spc="5">
                <a:latin typeface="Times New Roman"/>
                <a:cs typeface="Times New Roman"/>
              </a:rPr>
              <a:t>с</a:t>
            </a:r>
            <a:r>
              <a:rPr dirty="0" sz="1000">
                <a:latin typeface="Times New Roman"/>
                <a:cs typeface="Times New Roman"/>
              </a:rPr>
              <a:t>и</a:t>
            </a:r>
            <a:r>
              <a:rPr dirty="0" sz="1000" spc="5">
                <a:latin typeface="Times New Roman"/>
                <a:cs typeface="Times New Roman"/>
              </a:rPr>
              <a:t>д</a:t>
            </a:r>
            <a:r>
              <a:rPr dirty="0" sz="1000">
                <a:latin typeface="Times New Roman"/>
                <a:cs typeface="Times New Roman"/>
              </a:rPr>
              <a:t>и</a:t>
            </a:r>
            <a:r>
              <a:rPr dirty="0" sz="1000" spc="-20">
                <a:latin typeface="Times New Roman"/>
                <a:cs typeface="Times New Roman"/>
              </a:rPr>
              <a:t>и</a:t>
            </a:r>
            <a:r>
              <a:rPr dirty="0" sz="1000" spc="-5">
                <a:latin typeface="Times New Roman"/>
                <a:cs typeface="Times New Roman"/>
              </a:rPr>
              <a:t>,  </a:t>
            </a:r>
            <a:r>
              <a:rPr dirty="0" sz="1000" spc="-5">
                <a:latin typeface="Times New Roman"/>
                <a:cs typeface="Times New Roman"/>
              </a:rPr>
              <a:t>межбюджетные</a:t>
            </a:r>
            <a:endParaRPr sz="1000">
              <a:latin typeface="Times New Roman"/>
              <a:cs typeface="Times New Roman"/>
            </a:endParaRPr>
          </a:p>
          <a:p>
            <a:pPr marL="91440" marR="5080" indent="-79375"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трансферы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из</a:t>
            </a:r>
            <a:r>
              <a:rPr dirty="0" sz="1000" spc="-10">
                <a:latin typeface="Times New Roman"/>
                <a:cs typeface="Times New Roman"/>
              </a:rPr>
              <a:t> других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уровней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бюджета,</a:t>
            </a:r>
            <a:endParaRPr sz="1000">
              <a:latin typeface="Times New Roman"/>
              <a:cs typeface="Times New Roman"/>
            </a:endParaRPr>
          </a:p>
          <a:p>
            <a:pPr algn="just" marL="163830" marR="155575" indent="17780">
              <a:lnSpc>
                <a:spcPct val="100000"/>
              </a:lnSpc>
            </a:pPr>
            <a:r>
              <a:rPr dirty="0" sz="1000" spc="-5">
                <a:latin typeface="Times New Roman"/>
                <a:cs typeface="Times New Roman"/>
              </a:rPr>
              <a:t>безвозмездные </a:t>
            </a:r>
            <a:r>
              <a:rPr dirty="0" sz="1000" spc="-24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поступления </a:t>
            </a:r>
            <a:r>
              <a:rPr dirty="0" sz="1000" spc="-5">
                <a:latin typeface="Times New Roman"/>
                <a:cs typeface="Times New Roman"/>
              </a:rPr>
              <a:t>от </a:t>
            </a:r>
            <a:r>
              <a:rPr dirty="0" sz="1000" spc="-23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физических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и</a:t>
            </a:r>
            <a:endParaRPr sz="1000">
              <a:latin typeface="Times New Roman"/>
              <a:cs typeface="Times New Roman"/>
            </a:endParaRPr>
          </a:p>
          <a:p>
            <a:pPr algn="just" marL="103505">
              <a:lnSpc>
                <a:spcPct val="100000"/>
              </a:lnSpc>
            </a:pPr>
            <a:r>
              <a:rPr dirty="0" sz="1000" spc="-10">
                <a:latin typeface="Times New Roman"/>
                <a:cs typeface="Times New Roman"/>
              </a:rPr>
              <a:t>юридических</a:t>
            </a:r>
            <a:r>
              <a:rPr dirty="0" sz="1000" spc="2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лиц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063" y="2473439"/>
            <a:ext cx="2615946" cy="62561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59435" y="2593340"/>
            <a:ext cx="19608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Times New Roman"/>
                <a:cs typeface="Times New Roman"/>
              </a:rPr>
              <a:t>Налоговые</a:t>
            </a:r>
            <a:r>
              <a:rPr dirty="0" sz="1800" spc="-55" b="1">
                <a:latin typeface="Times New Roman"/>
                <a:cs typeface="Times New Roman"/>
              </a:rPr>
              <a:t> </a:t>
            </a:r>
            <a:r>
              <a:rPr dirty="0" sz="1800" spc="-30" b="1">
                <a:latin typeface="Times New Roman"/>
                <a:cs typeface="Times New Roman"/>
              </a:rPr>
              <a:t>доходы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4679" y="2473439"/>
            <a:ext cx="2832354" cy="62561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475101" y="2593340"/>
            <a:ext cx="2193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Times New Roman"/>
                <a:cs typeface="Times New Roman"/>
              </a:rPr>
              <a:t>Неналоговые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spc="-30" b="1">
                <a:latin typeface="Times New Roman"/>
                <a:cs typeface="Times New Roman"/>
              </a:rPr>
              <a:t>доходы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09359" y="2395715"/>
            <a:ext cx="2629662" cy="849642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42252" y="2465578"/>
            <a:ext cx="15659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3825" marR="5080" indent="-11176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0000"/>
                </a:solidFill>
              </a:rPr>
              <a:t>Без</a:t>
            </a:r>
            <a:r>
              <a:rPr dirty="0" sz="1800" spc="-15">
                <a:solidFill>
                  <a:srgbClr val="000000"/>
                </a:solidFill>
              </a:rPr>
              <a:t>в</a:t>
            </a:r>
            <a:r>
              <a:rPr dirty="0" sz="1800">
                <a:solidFill>
                  <a:srgbClr val="000000"/>
                </a:solidFill>
              </a:rPr>
              <a:t>о</a:t>
            </a:r>
            <a:r>
              <a:rPr dirty="0" sz="1800" spc="-30">
                <a:solidFill>
                  <a:srgbClr val="000000"/>
                </a:solidFill>
              </a:rPr>
              <a:t>з</a:t>
            </a:r>
            <a:r>
              <a:rPr dirty="0" sz="1800" spc="-5">
                <a:solidFill>
                  <a:srgbClr val="000000"/>
                </a:solidFill>
              </a:rPr>
              <a:t>ме</a:t>
            </a:r>
            <a:r>
              <a:rPr dirty="0" sz="1800" spc="-40">
                <a:solidFill>
                  <a:srgbClr val="000000"/>
                </a:solidFill>
              </a:rPr>
              <a:t>з</a:t>
            </a:r>
            <a:r>
              <a:rPr dirty="0" sz="1800">
                <a:solidFill>
                  <a:srgbClr val="000000"/>
                </a:solidFill>
              </a:rPr>
              <a:t>дн</a:t>
            </a:r>
            <a:r>
              <a:rPr dirty="0" sz="1800" spc="-10">
                <a:solidFill>
                  <a:srgbClr val="000000"/>
                </a:solidFill>
              </a:rPr>
              <a:t>ы</a:t>
            </a:r>
            <a:r>
              <a:rPr dirty="0" sz="1800">
                <a:solidFill>
                  <a:srgbClr val="000000"/>
                </a:solidFill>
              </a:rPr>
              <a:t>е  </a:t>
            </a:r>
            <a:r>
              <a:rPr dirty="0" sz="1800" spc="-5">
                <a:solidFill>
                  <a:srgbClr val="000000"/>
                </a:solidFill>
              </a:rPr>
              <a:t>поступления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1629" y="0"/>
            <a:ext cx="6043930" cy="167258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3600" spc="-15"/>
              <a:t>Структура</a:t>
            </a:r>
            <a:r>
              <a:rPr dirty="0" sz="3600" spc="-35"/>
              <a:t> </a:t>
            </a:r>
            <a:r>
              <a:rPr dirty="0" sz="3600" spc="-60"/>
              <a:t>доходов</a:t>
            </a:r>
            <a:r>
              <a:rPr dirty="0" sz="3600" spc="-5"/>
              <a:t> </a:t>
            </a:r>
            <a:r>
              <a:rPr dirty="0" sz="3600" spc="-35"/>
              <a:t>бюджета </a:t>
            </a:r>
            <a:r>
              <a:rPr dirty="0" sz="3600" spc="-30"/>
              <a:t> </a:t>
            </a:r>
            <a:r>
              <a:rPr dirty="0" sz="3600" spc="-35"/>
              <a:t>городского</a:t>
            </a:r>
            <a:r>
              <a:rPr dirty="0" sz="3600" spc="-25"/>
              <a:t> </a:t>
            </a:r>
            <a:r>
              <a:rPr dirty="0" sz="3600"/>
              <a:t>поселения</a:t>
            </a:r>
            <a:r>
              <a:rPr dirty="0" sz="3600" spc="-10"/>
              <a:t> </a:t>
            </a:r>
            <a:r>
              <a:rPr dirty="0" sz="3600" spc="-70"/>
              <a:t>«Город </a:t>
            </a:r>
            <a:r>
              <a:rPr dirty="0" sz="3600" spc="-885"/>
              <a:t> </a:t>
            </a:r>
            <a:r>
              <a:rPr dirty="0" sz="3600" spc="-30"/>
              <a:t>Таруса» </a:t>
            </a:r>
            <a:r>
              <a:rPr dirty="0" sz="3600"/>
              <a:t>в</a:t>
            </a:r>
            <a:r>
              <a:rPr dirty="0" sz="3600" spc="5"/>
              <a:t> </a:t>
            </a:r>
            <a:r>
              <a:rPr dirty="0" sz="3600"/>
              <a:t>2023-2025</a:t>
            </a:r>
            <a:r>
              <a:rPr dirty="0" sz="3600" spc="-10"/>
              <a:t> </a:t>
            </a:r>
            <a:r>
              <a:rPr dirty="0" sz="3600" spc="-40"/>
              <a:t>годах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342644" y="2052827"/>
            <a:ext cx="5396230" cy="4042410"/>
            <a:chOff x="1342644" y="2052827"/>
            <a:chExt cx="5396230" cy="4042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644" y="2052827"/>
              <a:ext cx="5395722" cy="40424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97152" y="2214371"/>
              <a:ext cx="198120" cy="3253740"/>
            </a:xfrm>
            <a:custGeom>
              <a:avLst/>
              <a:gdLst/>
              <a:ahLst/>
              <a:cxnLst/>
              <a:rect l="l" t="t" r="r" b="b"/>
              <a:pathLst>
                <a:path w="198119" h="3253740">
                  <a:moveTo>
                    <a:pt x="198120" y="3253740"/>
                  </a:moveTo>
                  <a:lnTo>
                    <a:pt x="131064" y="3253740"/>
                  </a:lnTo>
                </a:path>
                <a:path w="198119" h="3253740">
                  <a:moveTo>
                    <a:pt x="184403" y="2910840"/>
                  </a:moveTo>
                  <a:lnTo>
                    <a:pt x="117347" y="2910840"/>
                  </a:lnTo>
                </a:path>
                <a:path w="198119" h="3253740">
                  <a:moveTo>
                    <a:pt x="170687" y="2561844"/>
                  </a:moveTo>
                  <a:lnTo>
                    <a:pt x="102108" y="2561844"/>
                  </a:lnTo>
                </a:path>
                <a:path w="198119" h="3253740">
                  <a:moveTo>
                    <a:pt x="156972" y="2209800"/>
                  </a:moveTo>
                  <a:lnTo>
                    <a:pt x="88391" y="2209800"/>
                  </a:lnTo>
                </a:path>
                <a:path w="198119" h="3253740">
                  <a:moveTo>
                    <a:pt x="141731" y="1853183"/>
                  </a:moveTo>
                  <a:lnTo>
                    <a:pt x="74675" y="1853183"/>
                  </a:lnTo>
                </a:path>
                <a:path w="198119" h="3253740">
                  <a:moveTo>
                    <a:pt x="128015" y="1491995"/>
                  </a:moveTo>
                  <a:lnTo>
                    <a:pt x="59435" y="1491995"/>
                  </a:lnTo>
                </a:path>
                <a:path w="198119" h="3253740">
                  <a:moveTo>
                    <a:pt x="112775" y="1126236"/>
                  </a:moveTo>
                  <a:lnTo>
                    <a:pt x="44196" y="1126236"/>
                  </a:lnTo>
                </a:path>
                <a:path w="198119" h="3253740">
                  <a:moveTo>
                    <a:pt x="97535" y="754379"/>
                  </a:moveTo>
                  <a:lnTo>
                    <a:pt x="30479" y="754379"/>
                  </a:lnTo>
                </a:path>
                <a:path w="198119" h="3253740">
                  <a:moveTo>
                    <a:pt x="82296" y="379475"/>
                  </a:moveTo>
                  <a:lnTo>
                    <a:pt x="15239" y="379475"/>
                  </a:lnTo>
                </a:path>
                <a:path w="198119" h="3253740">
                  <a:moveTo>
                    <a:pt x="67055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62626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85545" y="1945005"/>
            <a:ext cx="728345" cy="3660775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algn="r" marR="135890">
              <a:lnSpc>
                <a:spcPct val="100000"/>
              </a:lnSpc>
              <a:spcBef>
                <a:spcPts val="930"/>
              </a:spcBef>
            </a:pPr>
            <a:r>
              <a:rPr dirty="0" sz="1800" b="1">
                <a:latin typeface="Times New Roman"/>
                <a:cs typeface="Times New Roman"/>
              </a:rPr>
              <a:t>90000</a:t>
            </a:r>
            <a:endParaRPr sz="1800">
              <a:latin typeface="Times New Roman"/>
              <a:cs typeface="Times New Roman"/>
            </a:endParaRPr>
          </a:p>
          <a:p>
            <a:pPr algn="r" marR="119380">
              <a:lnSpc>
                <a:spcPct val="100000"/>
              </a:lnSpc>
              <a:spcBef>
                <a:spcPts val="835"/>
              </a:spcBef>
            </a:pPr>
            <a:r>
              <a:rPr dirty="0" sz="1800" b="1">
                <a:latin typeface="Times New Roman"/>
                <a:cs typeface="Times New Roman"/>
              </a:rPr>
              <a:t>80000</a:t>
            </a:r>
            <a:endParaRPr sz="1800">
              <a:latin typeface="Times New Roman"/>
              <a:cs typeface="Times New Roman"/>
            </a:endParaRPr>
          </a:p>
          <a:p>
            <a:pPr algn="r" marR="105410">
              <a:lnSpc>
                <a:spcPct val="100000"/>
              </a:lnSpc>
              <a:spcBef>
                <a:spcPts val="795"/>
              </a:spcBef>
            </a:pPr>
            <a:r>
              <a:rPr dirty="0" sz="1800" b="1">
                <a:latin typeface="Times New Roman"/>
                <a:cs typeface="Times New Roman"/>
              </a:rPr>
              <a:t>70000</a:t>
            </a:r>
            <a:endParaRPr sz="1800">
              <a:latin typeface="Times New Roman"/>
              <a:cs typeface="Times New Roman"/>
            </a:endParaRPr>
          </a:p>
          <a:p>
            <a:pPr algn="r" marR="90170">
              <a:lnSpc>
                <a:spcPct val="100000"/>
              </a:lnSpc>
              <a:spcBef>
                <a:spcPts val="760"/>
              </a:spcBef>
            </a:pPr>
            <a:r>
              <a:rPr dirty="0" sz="1800" b="1">
                <a:latin typeface="Times New Roman"/>
                <a:cs typeface="Times New Roman"/>
              </a:rPr>
              <a:t>60000</a:t>
            </a:r>
            <a:endParaRPr sz="1800">
              <a:latin typeface="Times New Roman"/>
              <a:cs typeface="Times New Roman"/>
            </a:endParaRPr>
          </a:p>
          <a:p>
            <a:pPr algn="r" marR="75565">
              <a:lnSpc>
                <a:spcPct val="100000"/>
              </a:lnSpc>
              <a:spcBef>
                <a:spcPts val="720"/>
              </a:spcBef>
            </a:pPr>
            <a:r>
              <a:rPr dirty="0" sz="1800" b="1">
                <a:latin typeface="Times New Roman"/>
                <a:cs typeface="Times New Roman"/>
              </a:rPr>
              <a:t>50000</a:t>
            </a:r>
            <a:endParaRPr sz="1800">
              <a:latin typeface="Times New Roman"/>
              <a:cs typeface="Times New Roman"/>
            </a:endParaRPr>
          </a:p>
          <a:p>
            <a:pPr algn="r" marR="60960">
              <a:lnSpc>
                <a:spcPct val="100000"/>
              </a:lnSpc>
              <a:spcBef>
                <a:spcPts val="685"/>
              </a:spcBef>
            </a:pPr>
            <a:r>
              <a:rPr dirty="0" sz="1800" b="1">
                <a:latin typeface="Times New Roman"/>
                <a:cs typeface="Times New Roman"/>
              </a:rPr>
              <a:t>40000</a:t>
            </a:r>
            <a:endParaRPr sz="1800">
              <a:latin typeface="Times New Roman"/>
              <a:cs typeface="Times New Roman"/>
            </a:endParaRPr>
          </a:p>
          <a:p>
            <a:pPr algn="r" marR="46990">
              <a:lnSpc>
                <a:spcPct val="100000"/>
              </a:lnSpc>
              <a:spcBef>
                <a:spcPts val="650"/>
              </a:spcBef>
            </a:pPr>
            <a:r>
              <a:rPr dirty="0" sz="1800" b="1">
                <a:latin typeface="Times New Roman"/>
                <a:cs typeface="Times New Roman"/>
              </a:rPr>
              <a:t>30000</a:t>
            </a:r>
            <a:endParaRPr sz="1800">
              <a:latin typeface="Times New Roman"/>
              <a:cs typeface="Times New Roman"/>
            </a:endParaRPr>
          </a:p>
          <a:p>
            <a:pPr algn="r" marR="33020">
              <a:lnSpc>
                <a:spcPct val="100000"/>
              </a:lnSpc>
              <a:spcBef>
                <a:spcPts val="615"/>
              </a:spcBef>
            </a:pPr>
            <a:r>
              <a:rPr dirty="0" sz="1800" b="1">
                <a:latin typeface="Times New Roman"/>
                <a:cs typeface="Times New Roman"/>
              </a:rPr>
              <a:t>20000</a:t>
            </a:r>
            <a:endParaRPr sz="1800">
              <a:latin typeface="Times New Roman"/>
              <a:cs typeface="Times New Roman"/>
            </a:endParaRPr>
          </a:p>
          <a:p>
            <a:pPr algn="r" marR="19050">
              <a:lnSpc>
                <a:spcPct val="100000"/>
              </a:lnSpc>
              <a:spcBef>
                <a:spcPts val="580"/>
              </a:spcBef>
            </a:pPr>
            <a:r>
              <a:rPr dirty="0" sz="1800" spc="-5" b="1">
                <a:latin typeface="Times New Roman"/>
                <a:cs typeface="Times New Roman"/>
              </a:rPr>
              <a:t>10000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50"/>
              </a:spcBef>
            </a:pPr>
            <a:r>
              <a:rPr dirty="0" sz="1800" b="1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5272" y="5468111"/>
            <a:ext cx="4284345" cy="638810"/>
          </a:xfrm>
          <a:custGeom>
            <a:avLst/>
            <a:gdLst/>
            <a:ahLst/>
            <a:cxnLst/>
            <a:rect l="l" t="t" r="r" b="b"/>
            <a:pathLst>
              <a:path w="4284345" h="638810">
                <a:moveTo>
                  <a:pt x="0" y="0"/>
                </a:moveTo>
                <a:lnTo>
                  <a:pt x="0" y="68579"/>
                </a:lnTo>
              </a:path>
              <a:path w="4284345" h="638810">
                <a:moveTo>
                  <a:pt x="1336547" y="178307"/>
                </a:moveTo>
                <a:lnTo>
                  <a:pt x="1336547" y="246887"/>
                </a:lnTo>
              </a:path>
              <a:path w="4284345" h="638810">
                <a:moveTo>
                  <a:pt x="2761488" y="367284"/>
                </a:moveTo>
                <a:lnTo>
                  <a:pt x="2761488" y="435863"/>
                </a:lnTo>
              </a:path>
              <a:path w="4284345" h="638810">
                <a:moveTo>
                  <a:pt x="4283964" y="569976"/>
                </a:moveTo>
                <a:lnTo>
                  <a:pt x="4283964" y="638556"/>
                </a:lnTo>
              </a:path>
            </a:pathLst>
          </a:custGeom>
          <a:ln w="914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12085" y="5686450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2023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1559" y="5869940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2024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4378" y="6065926"/>
            <a:ext cx="4838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2025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1195" y="2333320"/>
            <a:ext cx="7689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79370.9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81854" y="2372105"/>
            <a:ext cx="7689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80782.5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0627" y="5020436"/>
            <a:ext cx="6546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2604.9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79697" y="5193283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2650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34483" y="5379211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2650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5276" y="2107184"/>
            <a:ext cx="1367155" cy="50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0235">
              <a:lnSpc>
                <a:spcPts val="1895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84016.9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895"/>
              </a:lnSpc>
            </a:pPr>
            <a:r>
              <a:rPr dirty="0" sz="1800" b="1">
                <a:latin typeface="Times New Roman"/>
                <a:cs typeface="Times New Roman"/>
              </a:rPr>
              <a:t>77544.5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3948" y="4859273"/>
            <a:ext cx="7689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12752.5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18378" y="5170678"/>
            <a:ext cx="6559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91</a:t>
            </a:r>
            <a:r>
              <a:rPr dirty="0" sz="1800" spc="5" b="1">
                <a:latin typeface="Times New Roman"/>
                <a:cs typeface="Times New Roman"/>
              </a:rPr>
              <a:t>2</a:t>
            </a:r>
            <a:r>
              <a:rPr dirty="0" sz="1800" b="1">
                <a:latin typeface="Times New Roman"/>
                <a:cs typeface="Times New Roman"/>
              </a:rPr>
              <a:t>7</a:t>
            </a:r>
            <a:r>
              <a:rPr dirty="0" sz="1800" spc="5" b="1">
                <a:latin typeface="Times New Roman"/>
                <a:cs typeface="Times New Roman"/>
              </a:rPr>
              <a:t>.</a:t>
            </a:r>
            <a:r>
              <a:rPr dirty="0" sz="1800" b="1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34783" y="3488435"/>
            <a:ext cx="113030" cy="114300"/>
          </a:xfrm>
          <a:custGeom>
            <a:avLst/>
            <a:gdLst/>
            <a:ahLst/>
            <a:cxnLst/>
            <a:rect l="l" t="t" r="r" b="b"/>
            <a:pathLst>
              <a:path w="113029" h="114300">
                <a:moveTo>
                  <a:pt x="112775" y="0"/>
                </a:moveTo>
                <a:lnTo>
                  <a:pt x="0" y="0"/>
                </a:lnTo>
                <a:lnTo>
                  <a:pt x="0" y="114300"/>
                </a:lnTo>
                <a:lnTo>
                  <a:pt x="112775" y="114300"/>
                </a:lnTo>
                <a:lnTo>
                  <a:pt x="112775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188834" y="3385184"/>
            <a:ext cx="1123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н</a:t>
            </a:r>
            <a:r>
              <a:rPr dirty="0" sz="1800" spc="5" b="1">
                <a:latin typeface="Times New Roman"/>
                <a:cs typeface="Times New Roman"/>
              </a:rPr>
              <a:t>а</a:t>
            </a:r>
            <a:r>
              <a:rPr dirty="0" sz="1800" spc="-5" b="1">
                <a:latin typeface="Times New Roman"/>
                <a:cs typeface="Times New Roman"/>
              </a:rPr>
              <a:t>ло</a:t>
            </a:r>
            <a:r>
              <a:rPr dirty="0" sz="1800" spc="-55" b="1">
                <a:latin typeface="Times New Roman"/>
                <a:cs typeface="Times New Roman"/>
              </a:rPr>
              <a:t>г</a:t>
            </a:r>
            <a:r>
              <a:rPr dirty="0" sz="1800" spc="-50" b="1">
                <a:latin typeface="Times New Roman"/>
                <a:cs typeface="Times New Roman"/>
              </a:rPr>
              <a:t>о</a:t>
            </a:r>
            <a:r>
              <a:rPr dirty="0" sz="1800" spc="-5" b="1">
                <a:latin typeface="Times New Roman"/>
                <a:cs typeface="Times New Roman"/>
              </a:rPr>
              <a:t>вые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34783" y="4066032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29">
                <a:moveTo>
                  <a:pt x="112775" y="0"/>
                </a:moveTo>
                <a:lnTo>
                  <a:pt x="0" y="0"/>
                </a:lnTo>
                <a:lnTo>
                  <a:pt x="0" y="112776"/>
                </a:lnTo>
                <a:lnTo>
                  <a:pt x="112775" y="112776"/>
                </a:lnTo>
                <a:lnTo>
                  <a:pt x="112775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188834" y="3962780"/>
            <a:ext cx="1356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Times New Roman"/>
                <a:cs typeface="Times New Roman"/>
              </a:rPr>
              <a:t>неналоговые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34783" y="4643628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29">
                <a:moveTo>
                  <a:pt x="112775" y="0"/>
                </a:moveTo>
                <a:lnTo>
                  <a:pt x="0" y="0"/>
                </a:lnTo>
                <a:lnTo>
                  <a:pt x="0" y="112776"/>
                </a:lnTo>
                <a:lnTo>
                  <a:pt x="112775" y="112776"/>
                </a:lnTo>
                <a:lnTo>
                  <a:pt x="112775" y="0"/>
                </a:lnTo>
                <a:close/>
              </a:path>
            </a:pathLst>
          </a:custGeom>
          <a:solidFill>
            <a:srgbClr val="9FC6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188834" y="4540377"/>
            <a:ext cx="1526540" cy="56388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235"/>
              </a:spcBef>
            </a:pPr>
            <a:r>
              <a:rPr dirty="0" sz="1800" spc="-25" b="1">
                <a:latin typeface="Times New Roman"/>
                <a:cs typeface="Times New Roman"/>
              </a:rPr>
              <a:t>б</a:t>
            </a:r>
            <a:r>
              <a:rPr dirty="0" sz="1800" b="1">
                <a:latin typeface="Times New Roman"/>
                <a:cs typeface="Times New Roman"/>
              </a:rPr>
              <a:t>ез</a:t>
            </a:r>
            <a:r>
              <a:rPr dirty="0" sz="1800" spc="-15" b="1">
                <a:latin typeface="Times New Roman"/>
                <a:cs typeface="Times New Roman"/>
              </a:rPr>
              <a:t>в</a:t>
            </a:r>
            <a:r>
              <a:rPr dirty="0" sz="1800" b="1">
                <a:latin typeface="Times New Roman"/>
                <a:cs typeface="Times New Roman"/>
              </a:rPr>
              <a:t>о</a:t>
            </a:r>
            <a:r>
              <a:rPr dirty="0" sz="1800" spc="-30" b="1">
                <a:latin typeface="Times New Roman"/>
                <a:cs typeface="Times New Roman"/>
              </a:rPr>
              <a:t>з</a:t>
            </a:r>
            <a:r>
              <a:rPr dirty="0" sz="1800" spc="-5" b="1">
                <a:latin typeface="Times New Roman"/>
                <a:cs typeface="Times New Roman"/>
              </a:rPr>
              <a:t>ме</a:t>
            </a:r>
            <a:r>
              <a:rPr dirty="0" sz="1800" spc="-40" b="1">
                <a:latin typeface="Times New Roman"/>
                <a:cs typeface="Times New Roman"/>
              </a:rPr>
              <a:t>з</a:t>
            </a:r>
            <a:r>
              <a:rPr dirty="0" sz="1800" b="1">
                <a:latin typeface="Times New Roman"/>
                <a:cs typeface="Times New Roman"/>
              </a:rPr>
              <a:t>дн</a:t>
            </a:r>
            <a:r>
              <a:rPr dirty="0" sz="1800" spc="-10" b="1">
                <a:latin typeface="Times New Roman"/>
                <a:cs typeface="Times New Roman"/>
              </a:rPr>
              <a:t>ы</a:t>
            </a:r>
            <a:r>
              <a:rPr dirty="0" sz="1800" b="1">
                <a:latin typeface="Times New Roman"/>
                <a:cs typeface="Times New Roman"/>
              </a:rPr>
              <a:t>е  </a:t>
            </a:r>
            <a:r>
              <a:rPr dirty="0" sz="1800" spc="-5" b="1">
                <a:latin typeface="Times New Roman"/>
                <a:cs typeface="Times New Roman"/>
              </a:rPr>
              <a:t>поступления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0004" y="272795"/>
            <a:ext cx="5700522" cy="13449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5173" y="2414523"/>
          <a:ext cx="8732520" cy="4094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0"/>
                <a:gridCol w="2178050"/>
                <a:gridCol w="2178050"/>
                <a:gridCol w="2178050"/>
              </a:tblGrid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3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6240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15" b="1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dirty="0" sz="1800" spc="-30" b="1">
                          <a:latin typeface="Times New Roman"/>
                          <a:cs typeface="Times New Roman"/>
                        </a:rPr>
                        <a:t> доходы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77</a:t>
                      </a:r>
                      <a:r>
                        <a:rPr dirty="0" sz="18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544,5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79</a:t>
                      </a:r>
                      <a:r>
                        <a:rPr dirty="0" sz="18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370,9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80</a:t>
                      </a:r>
                      <a:r>
                        <a:rPr dirty="0" sz="18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782,5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6240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Налог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прибыль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17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520,0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220,8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949,6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944879">
                <a:tc>
                  <a:txBody>
                    <a:bodyPr/>
                    <a:lstStyle/>
                    <a:p>
                      <a:pPr algn="ctr" marL="107314" marR="100330" indent="-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Налоги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вары(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слу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), 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реализуемые на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территории</a:t>
                      </a:r>
                      <a:r>
                        <a:rPr dirty="0" sz="14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РФ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715,0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764,2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958,9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624065">
                <a:tc>
                  <a:txBody>
                    <a:bodyPr/>
                    <a:lstStyle/>
                    <a:p>
                      <a:pPr marL="870585" marR="148590" indent="-7150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Налоги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совокупный </a:t>
                      </a:r>
                      <a:r>
                        <a:rPr dirty="0" sz="1400" spc="-3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доход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000,5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480,0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968,0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624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Налоги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имущество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309,0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906,0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906,0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1027" y="64007"/>
            <a:ext cx="5951982" cy="13434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5173" y="1910460"/>
          <a:ext cx="8588375" cy="3368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1855"/>
                <a:gridCol w="2141855"/>
                <a:gridCol w="2141855"/>
                <a:gridCol w="2141854"/>
              </a:tblGrid>
              <a:tr h="8204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3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8420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43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976757">
                <a:tc>
                  <a:txBody>
                    <a:bodyPr/>
                    <a:lstStyle/>
                    <a:p>
                      <a:pPr algn="ctr" marL="184150" marR="178435" indent="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Доходы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использования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имущества, находящегося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100" spc="-2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государственной и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муниципальной </a:t>
                      </a:r>
                      <a:r>
                        <a:rPr dirty="0" sz="11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 b="1">
                          <a:latin typeface="Times New Roman"/>
                          <a:cs typeface="Times New Roman"/>
                        </a:rPr>
                        <a:t>собственности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454,9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8020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500,0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956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500,0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820419">
                <a:tc>
                  <a:txBody>
                    <a:bodyPr/>
                    <a:lstStyle/>
                    <a:p>
                      <a:pPr algn="ctr" marL="182880" marR="178435" indent="12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от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продажи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материальных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spc="-4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льных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ак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000,0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8020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000,0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96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000,0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738378">
                <a:tc>
                  <a:txBody>
                    <a:bodyPr/>
                    <a:lstStyle/>
                    <a:p>
                      <a:pPr marL="384175" marR="377190" indent="209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Штрафы, санкции,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возмещение ущерба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150,0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150,0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6169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150,0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6891" y="164592"/>
            <a:ext cx="5304282" cy="16024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16736" y="3817620"/>
            <a:ext cx="4765675" cy="0"/>
          </a:xfrm>
          <a:custGeom>
            <a:avLst/>
            <a:gdLst/>
            <a:ahLst/>
            <a:cxnLst/>
            <a:rect l="l" t="t" r="r" b="b"/>
            <a:pathLst>
              <a:path w="4765675" h="0">
                <a:moveTo>
                  <a:pt x="0" y="0"/>
                </a:moveTo>
                <a:lnTo>
                  <a:pt x="4765548" y="0"/>
                </a:lnTo>
              </a:path>
            </a:pathLst>
          </a:custGeom>
          <a:ln w="914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71488" y="3817620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 h="0">
                <a:moveTo>
                  <a:pt x="0" y="0"/>
                </a:moveTo>
                <a:lnTo>
                  <a:pt x="1344167" y="0"/>
                </a:lnTo>
              </a:path>
            </a:pathLst>
          </a:custGeom>
          <a:ln w="914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16736" y="3553967"/>
            <a:ext cx="4765675" cy="0"/>
          </a:xfrm>
          <a:custGeom>
            <a:avLst/>
            <a:gdLst/>
            <a:ahLst/>
            <a:cxnLst/>
            <a:rect l="l" t="t" r="r" b="b"/>
            <a:pathLst>
              <a:path w="4765675" h="0">
                <a:moveTo>
                  <a:pt x="0" y="0"/>
                </a:moveTo>
                <a:lnTo>
                  <a:pt x="4765548" y="0"/>
                </a:lnTo>
              </a:path>
            </a:pathLst>
          </a:custGeom>
          <a:ln w="914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71488" y="3553967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 h="0">
                <a:moveTo>
                  <a:pt x="0" y="0"/>
                </a:moveTo>
                <a:lnTo>
                  <a:pt x="1344167" y="0"/>
                </a:lnTo>
              </a:path>
            </a:pathLst>
          </a:custGeom>
          <a:ln w="914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16736" y="3288791"/>
            <a:ext cx="4765675" cy="0"/>
          </a:xfrm>
          <a:custGeom>
            <a:avLst/>
            <a:gdLst/>
            <a:ahLst/>
            <a:cxnLst/>
            <a:rect l="l" t="t" r="r" b="b"/>
            <a:pathLst>
              <a:path w="4765675" h="0">
                <a:moveTo>
                  <a:pt x="0" y="0"/>
                </a:moveTo>
                <a:lnTo>
                  <a:pt x="4765548" y="0"/>
                </a:lnTo>
              </a:path>
            </a:pathLst>
          </a:custGeom>
          <a:ln w="914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71488" y="3288791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 h="0">
                <a:moveTo>
                  <a:pt x="0" y="0"/>
                </a:moveTo>
                <a:lnTo>
                  <a:pt x="1344167" y="0"/>
                </a:lnTo>
              </a:path>
            </a:pathLst>
          </a:custGeom>
          <a:ln w="914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16736" y="3023616"/>
            <a:ext cx="4765675" cy="0"/>
          </a:xfrm>
          <a:custGeom>
            <a:avLst/>
            <a:gdLst/>
            <a:ahLst/>
            <a:cxnLst/>
            <a:rect l="l" t="t" r="r" b="b"/>
            <a:pathLst>
              <a:path w="4765675" h="0">
                <a:moveTo>
                  <a:pt x="0" y="0"/>
                </a:moveTo>
                <a:lnTo>
                  <a:pt x="4765548" y="0"/>
                </a:lnTo>
              </a:path>
            </a:pathLst>
          </a:custGeom>
          <a:ln w="914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71488" y="3023616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 h="0">
                <a:moveTo>
                  <a:pt x="0" y="0"/>
                </a:moveTo>
                <a:lnTo>
                  <a:pt x="1344167" y="0"/>
                </a:lnTo>
              </a:path>
            </a:pathLst>
          </a:custGeom>
          <a:ln w="914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16736" y="2758439"/>
            <a:ext cx="4765675" cy="0"/>
          </a:xfrm>
          <a:custGeom>
            <a:avLst/>
            <a:gdLst/>
            <a:ahLst/>
            <a:cxnLst/>
            <a:rect l="l" t="t" r="r" b="b"/>
            <a:pathLst>
              <a:path w="4765675" h="0">
                <a:moveTo>
                  <a:pt x="0" y="0"/>
                </a:moveTo>
                <a:lnTo>
                  <a:pt x="4765548" y="0"/>
                </a:lnTo>
              </a:path>
            </a:pathLst>
          </a:custGeom>
          <a:ln w="914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71488" y="2758439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 h="0">
                <a:moveTo>
                  <a:pt x="0" y="0"/>
                </a:moveTo>
                <a:lnTo>
                  <a:pt x="1344167" y="0"/>
                </a:lnTo>
              </a:path>
            </a:pathLst>
          </a:custGeom>
          <a:ln w="914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16736" y="2493264"/>
            <a:ext cx="4765675" cy="0"/>
          </a:xfrm>
          <a:custGeom>
            <a:avLst/>
            <a:gdLst/>
            <a:ahLst/>
            <a:cxnLst/>
            <a:rect l="l" t="t" r="r" b="b"/>
            <a:pathLst>
              <a:path w="4765675" h="0">
                <a:moveTo>
                  <a:pt x="0" y="0"/>
                </a:moveTo>
                <a:lnTo>
                  <a:pt x="4765548" y="0"/>
                </a:lnTo>
              </a:path>
            </a:pathLst>
          </a:custGeom>
          <a:ln w="914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71488" y="2493264"/>
            <a:ext cx="1344295" cy="0"/>
          </a:xfrm>
          <a:custGeom>
            <a:avLst/>
            <a:gdLst/>
            <a:ahLst/>
            <a:cxnLst/>
            <a:rect l="l" t="t" r="r" b="b"/>
            <a:pathLst>
              <a:path w="1344295" h="0">
                <a:moveTo>
                  <a:pt x="0" y="0"/>
                </a:moveTo>
                <a:lnTo>
                  <a:pt x="1344167" y="0"/>
                </a:lnTo>
              </a:path>
            </a:pathLst>
          </a:custGeom>
          <a:ln w="914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16736" y="2225801"/>
            <a:ext cx="6598920" cy="5080"/>
          </a:xfrm>
          <a:custGeom>
            <a:avLst/>
            <a:gdLst/>
            <a:ahLst/>
            <a:cxnLst/>
            <a:rect l="l" t="t" r="r" b="b"/>
            <a:pathLst>
              <a:path w="6598920" h="5080">
                <a:moveTo>
                  <a:pt x="0" y="4572"/>
                </a:moveTo>
                <a:lnTo>
                  <a:pt x="6598919" y="4572"/>
                </a:lnTo>
              </a:path>
              <a:path w="6598920" h="5080">
                <a:moveTo>
                  <a:pt x="0" y="0"/>
                </a:moveTo>
                <a:lnTo>
                  <a:pt x="6598919" y="0"/>
                </a:lnTo>
              </a:path>
            </a:pathLst>
          </a:custGeom>
          <a:ln w="4572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16736" y="1962911"/>
            <a:ext cx="6598920" cy="0"/>
          </a:xfrm>
          <a:custGeom>
            <a:avLst/>
            <a:gdLst/>
            <a:ahLst/>
            <a:cxnLst/>
            <a:rect l="l" t="t" r="r" b="b"/>
            <a:pathLst>
              <a:path w="6598920" h="0">
                <a:moveTo>
                  <a:pt x="0" y="0"/>
                </a:moveTo>
                <a:lnTo>
                  <a:pt x="6598919" y="0"/>
                </a:lnTo>
              </a:path>
            </a:pathLst>
          </a:custGeom>
          <a:ln w="914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82495" y="3962400"/>
            <a:ext cx="489584" cy="120650"/>
          </a:xfrm>
          <a:custGeom>
            <a:avLst/>
            <a:gdLst/>
            <a:ahLst/>
            <a:cxnLst/>
            <a:rect l="l" t="t" r="r" b="b"/>
            <a:pathLst>
              <a:path w="489585" h="120650">
                <a:moveTo>
                  <a:pt x="489204" y="0"/>
                </a:moveTo>
                <a:lnTo>
                  <a:pt x="0" y="0"/>
                </a:lnTo>
                <a:lnTo>
                  <a:pt x="0" y="120395"/>
                </a:lnTo>
                <a:lnTo>
                  <a:pt x="489204" y="120395"/>
                </a:lnTo>
                <a:lnTo>
                  <a:pt x="48920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83152" y="3832859"/>
            <a:ext cx="487680" cy="250190"/>
          </a:xfrm>
          <a:custGeom>
            <a:avLst/>
            <a:gdLst/>
            <a:ahLst/>
            <a:cxnLst/>
            <a:rect l="l" t="t" r="r" b="b"/>
            <a:pathLst>
              <a:path w="487679" h="250189">
                <a:moveTo>
                  <a:pt x="487680" y="0"/>
                </a:moveTo>
                <a:lnTo>
                  <a:pt x="0" y="0"/>
                </a:lnTo>
                <a:lnTo>
                  <a:pt x="0" y="249935"/>
                </a:lnTo>
                <a:lnTo>
                  <a:pt x="487680" y="249935"/>
                </a:lnTo>
                <a:lnTo>
                  <a:pt x="48768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82284" y="2228088"/>
            <a:ext cx="489584" cy="1854835"/>
          </a:xfrm>
          <a:custGeom>
            <a:avLst/>
            <a:gdLst/>
            <a:ahLst/>
            <a:cxnLst/>
            <a:rect l="l" t="t" r="r" b="b"/>
            <a:pathLst>
              <a:path w="489584" h="1854835">
                <a:moveTo>
                  <a:pt x="489204" y="0"/>
                </a:moveTo>
                <a:lnTo>
                  <a:pt x="0" y="0"/>
                </a:lnTo>
                <a:lnTo>
                  <a:pt x="0" y="1854708"/>
                </a:lnTo>
                <a:lnTo>
                  <a:pt x="489204" y="1854708"/>
                </a:lnTo>
                <a:lnTo>
                  <a:pt x="48920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71700" y="3962400"/>
            <a:ext cx="489584" cy="120650"/>
          </a:xfrm>
          <a:custGeom>
            <a:avLst/>
            <a:gdLst/>
            <a:ahLst/>
            <a:cxnLst/>
            <a:rect l="l" t="t" r="r" b="b"/>
            <a:pathLst>
              <a:path w="489585" h="120650">
                <a:moveTo>
                  <a:pt x="489204" y="0"/>
                </a:moveTo>
                <a:lnTo>
                  <a:pt x="0" y="0"/>
                </a:lnTo>
                <a:lnTo>
                  <a:pt x="0" y="120395"/>
                </a:lnTo>
                <a:lnTo>
                  <a:pt x="489204" y="120395"/>
                </a:lnTo>
                <a:lnTo>
                  <a:pt x="489204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70832" y="3866388"/>
            <a:ext cx="489584" cy="216535"/>
          </a:xfrm>
          <a:custGeom>
            <a:avLst/>
            <a:gdLst/>
            <a:ahLst/>
            <a:cxnLst/>
            <a:rect l="l" t="t" r="r" b="b"/>
            <a:pathLst>
              <a:path w="489585" h="216535">
                <a:moveTo>
                  <a:pt x="489203" y="0"/>
                </a:moveTo>
                <a:lnTo>
                  <a:pt x="0" y="0"/>
                </a:lnTo>
                <a:lnTo>
                  <a:pt x="0" y="216407"/>
                </a:lnTo>
                <a:lnTo>
                  <a:pt x="489203" y="216407"/>
                </a:lnTo>
                <a:lnTo>
                  <a:pt x="489203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0904" y="3962400"/>
            <a:ext cx="487680" cy="120650"/>
          </a:xfrm>
          <a:custGeom>
            <a:avLst/>
            <a:gdLst/>
            <a:ahLst/>
            <a:cxnLst/>
            <a:rect l="l" t="t" r="r" b="b"/>
            <a:pathLst>
              <a:path w="487680" h="120650">
                <a:moveTo>
                  <a:pt x="487679" y="0"/>
                </a:moveTo>
                <a:lnTo>
                  <a:pt x="0" y="0"/>
                </a:lnTo>
                <a:lnTo>
                  <a:pt x="0" y="120395"/>
                </a:lnTo>
                <a:lnTo>
                  <a:pt x="487679" y="120395"/>
                </a:lnTo>
                <a:lnTo>
                  <a:pt x="487679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860035" y="3962400"/>
            <a:ext cx="489584" cy="120650"/>
          </a:xfrm>
          <a:custGeom>
            <a:avLst/>
            <a:gdLst/>
            <a:ahLst/>
            <a:cxnLst/>
            <a:rect l="l" t="t" r="r" b="b"/>
            <a:pathLst>
              <a:path w="489585" h="120650">
                <a:moveTo>
                  <a:pt x="489203" y="0"/>
                </a:moveTo>
                <a:lnTo>
                  <a:pt x="0" y="0"/>
                </a:lnTo>
                <a:lnTo>
                  <a:pt x="0" y="120395"/>
                </a:lnTo>
                <a:lnTo>
                  <a:pt x="489203" y="120395"/>
                </a:lnTo>
                <a:lnTo>
                  <a:pt x="489203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48155" y="1962911"/>
            <a:ext cx="6667500" cy="2193290"/>
          </a:xfrm>
          <a:custGeom>
            <a:avLst/>
            <a:gdLst/>
            <a:ahLst/>
            <a:cxnLst/>
            <a:rect l="l" t="t" r="r" b="b"/>
            <a:pathLst>
              <a:path w="6667500" h="2193290">
                <a:moveTo>
                  <a:pt x="68580" y="2119884"/>
                </a:moveTo>
                <a:lnTo>
                  <a:pt x="68580" y="0"/>
                </a:lnTo>
              </a:path>
              <a:path w="6667500" h="2193290">
                <a:moveTo>
                  <a:pt x="0" y="2119884"/>
                </a:moveTo>
                <a:lnTo>
                  <a:pt x="68580" y="2119884"/>
                </a:lnTo>
              </a:path>
              <a:path w="6667500" h="2193290">
                <a:moveTo>
                  <a:pt x="0" y="1854708"/>
                </a:moveTo>
                <a:lnTo>
                  <a:pt x="68580" y="1854708"/>
                </a:lnTo>
              </a:path>
              <a:path w="6667500" h="2193290">
                <a:moveTo>
                  <a:pt x="0" y="1591055"/>
                </a:moveTo>
                <a:lnTo>
                  <a:pt x="68580" y="1591055"/>
                </a:lnTo>
              </a:path>
              <a:path w="6667500" h="2193290">
                <a:moveTo>
                  <a:pt x="0" y="1325879"/>
                </a:moveTo>
                <a:lnTo>
                  <a:pt x="68580" y="1325879"/>
                </a:lnTo>
              </a:path>
              <a:path w="6667500" h="2193290">
                <a:moveTo>
                  <a:pt x="0" y="1060703"/>
                </a:moveTo>
                <a:lnTo>
                  <a:pt x="68580" y="1060703"/>
                </a:lnTo>
              </a:path>
              <a:path w="6667500" h="2193290">
                <a:moveTo>
                  <a:pt x="0" y="795527"/>
                </a:moveTo>
                <a:lnTo>
                  <a:pt x="68580" y="795527"/>
                </a:lnTo>
              </a:path>
              <a:path w="6667500" h="2193290">
                <a:moveTo>
                  <a:pt x="0" y="530351"/>
                </a:moveTo>
                <a:lnTo>
                  <a:pt x="68580" y="530351"/>
                </a:lnTo>
              </a:path>
              <a:path w="6667500" h="2193290">
                <a:moveTo>
                  <a:pt x="0" y="265175"/>
                </a:moveTo>
                <a:lnTo>
                  <a:pt x="68580" y="265175"/>
                </a:lnTo>
              </a:path>
              <a:path w="6667500" h="2193290">
                <a:moveTo>
                  <a:pt x="0" y="0"/>
                </a:moveTo>
                <a:lnTo>
                  <a:pt x="68580" y="0"/>
                </a:lnTo>
              </a:path>
              <a:path w="6667500" h="2193290">
                <a:moveTo>
                  <a:pt x="68580" y="2119884"/>
                </a:moveTo>
                <a:lnTo>
                  <a:pt x="6667500" y="2119884"/>
                </a:lnTo>
              </a:path>
              <a:path w="6667500" h="2193290">
                <a:moveTo>
                  <a:pt x="68580" y="2119884"/>
                </a:moveTo>
                <a:lnTo>
                  <a:pt x="68580" y="2193036"/>
                </a:lnTo>
              </a:path>
              <a:path w="6667500" h="2193290">
                <a:moveTo>
                  <a:pt x="2267711" y="2119884"/>
                </a:moveTo>
                <a:lnTo>
                  <a:pt x="2267711" y="2193036"/>
                </a:lnTo>
              </a:path>
              <a:path w="6667500" h="2193290">
                <a:moveTo>
                  <a:pt x="4466844" y="2119884"/>
                </a:moveTo>
                <a:lnTo>
                  <a:pt x="4466844" y="2193036"/>
                </a:lnTo>
              </a:path>
              <a:path w="6667500" h="2193290">
                <a:moveTo>
                  <a:pt x="6667500" y="2119884"/>
                </a:moveTo>
                <a:lnTo>
                  <a:pt x="6667500" y="2193036"/>
                </a:lnTo>
              </a:path>
            </a:pathLst>
          </a:custGeom>
          <a:ln w="9144">
            <a:solidFill>
              <a:srgbClr val="6262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028690" y="1880361"/>
            <a:ext cx="596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70000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74313" y="3421202"/>
            <a:ext cx="14712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01370" algn="l"/>
              </a:tabLst>
            </a:pPr>
            <a:r>
              <a:rPr dirty="0" baseline="-15432" sz="2700" b="1">
                <a:latin typeface="Times New Roman"/>
                <a:cs typeface="Times New Roman"/>
              </a:rPr>
              <a:t>9465.5	</a:t>
            </a:r>
            <a:r>
              <a:rPr dirty="0" sz="1800" b="1">
                <a:latin typeface="Times New Roman"/>
                <a:cs typeface="Times New Roman"/>
              </a:rPr>
              <a:t>8201.1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93063" y="3634485"/>
            <a:ext cx="205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4551.4</a:t>
            </a:r>
            <a:r>
              <a:rPr dirty="0" sz="1800" spc="30" b="1">
                <a:latin typeface="Times New Roman"/>
                <a:cs typeface="Times New Roman"/>
              </a:rPr>
              <a:t> </a:t>
            </a:r>
            <a:r>
              <a:rPr dirty="0" baseline="1543" sz="2700" b="1">
                <a:latin typeface="Times New Roman"/>
                <a:cs typeface="Times New Roman"/>
              </a:rPr>
              <a:t>4551.4</a:t>
            </a:r>
            <a:r>
              <a:rPr dirty="0" baseline="1543" sz="2700" spc="16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4551.4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74360" y="3630929"/>
            <a:ext cx="6546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4575.8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7463" y="1793494"/>
            <a:ext cx="596900" cy="2420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2125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80000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ts val="2085"/>
              </a:lnSpc>
            </a:pPr>
            <a:r>
              <a:rPr dirty="0" sz="1800" b="1">
                <a:latin typeface="Times New Roman"/>
                <a:cs typeface="Times New Roman"/>
              </a:rPr>
              <a:t>70000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ts val="2085"/>
              </a:lnSpc>
            </a:pPr>
            <a:r>
              <a:rPr dirty="0" sz="1800" b="1">
                <a:latin typeface="Times New Roman"/>
                <a:cs typeface="Times New Roman"/>
              </a:rPr>
              <a:t>60000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ts val="2090"/>
              </a:lnSpc>
            </a:pPr>
            <a:r>
              <a:rPr dirty="0" sz="1800" b="1">
                <a:latin typeface="Times New Roman"/>
                <a:cs typeface="Times New Roman"/>
              </a:rPr>
              <a:t>50000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ts val="2090"/>
              </a:lnSpc>
            </a:pPr>
            <a:r>
              <a:rPr dirty="0" sz="1800" b="1">
                <a:latin typeface="Times New Roman"/>
                <a:cs typeface="Times New Roman"/>
              </a:rPr>
              <a:t>40000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ts val="2085"/>
              </a:lnSpc>
            </a:pPr>
            <a:r>
              <a:rPr dirty="0" sz="1800" b="1">
                <a:latin typeface="Times New Roman"/>
                <a:cs typeface="Times New Roman"/>
              </a:rPr>
              <a:t>30000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ts val="2085"/>
              </a:lnSpc>
            </a:pPr>
            <a:r>
              <a:rPr dirty="0" sz="1800" spc="-5" b="1">
                <a:latin typeface="Times New Roman"/>
                <a:cs typeface="Times New Roman"/>
              </a:rPr>
              <a:t>20000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ts val="2090"/>
              </a:lnSpc>
            </a:pPr>
            <a:r>
              <a:rPr dirty="0" sz="1800" b="1">
                <a:latin typeface="Times New Roman"/>
                <a:cs typeface="Times New Roman"/>
              </a:rPr>
              <a:t>10000</a:t>
            </a:r>
            <a:endParaRPr sz="1800">
              <a:latin typeface="Times New Roman"/>
              <a:cs typeface="Times New Roman"/>
            </a:endParaRPr>
          </a:p>
          <a:p>
            <a:pPr algn="r" marR="5080">
              <a:lnSpc>
                <a:spcPts val="2125"/>
              </a:lnSpc>
            </a:pPr>
            <a:r>
              <a:rPr dirty="0" sz="1800" b="1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10333" y="4205985"/>
            <a:ext cx="10115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Constantia"/>
                <a:cs typeface="Constantia"/>
              </a:rPr>
              <a:t>Д</a:t>
            </a:r>
            <a:r>
              <a:rPr dirty="0" sz="1800" b="1">
                <a:latin typeface="Constantia"/>
                <a:cs typeface="Constantia"/>
              </a:rPr>
              <a:t>о</a:t>
            </a:r>
            <a:r>
              <a:rPr dirty="0" sz="1800" spc="-25" b="1">
                <a:latin typeface="Constantia"/>
                <a:cs typeface="Constantia"/>
              </a:rPr>
              <a:t>т</a:t>
            </a:r>
            <a:r>
              <a:rPr dirty="0" sz="1800" b="1">
                <a:latin typeface="Constantia"/>
                <a:cs typeface="Constantia"/>
              </a:rPr>
              <a:t>а</a:t>
            </a:r>
            <a:r>
              <a:rPr dirty="0" sz="1800" spc="-15" b="1">
                <a:latin typeface="Constantia"/>
                <a:cs typeface="Constantia"/>
              </a:rPr>
              <a:t>ц</a:t>
            </a:r>
            <a:r>
              <a:rPr dirty="0" sz="1800" b="1">
                <a:latin typeface="Constantia"/>
                <a:cs typeface="Constantia"/>
              </a:rPr>
              <a:t>ии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57015" y="4205985"/>
            <a:ext cx="1117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onstantia"/>
                <a:cs typeface="Constantia"/>
              </a:rPr>
              <a:t>Субсидии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00420" y="4205985"/>
            <a:ext cx="1837689" cy="5791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25425" marR="5080" indent="-213360">
              <a:lnSpc>
                <a:spcPct val="101699"/>
              </a:lnSpc>
              <a:spcBef>
                <a:spcPts val="60"/>
              </a:spcBef>
            </a:pPr>
            <a:r>
              <a:rPr dirty="0" sz="1800" b="1">
                <a:latin typeface="Constantia"/>
                <a:cs typeface="Constantia"/>
              </a:rPr>
              <a:t>м</a:t>
            </a:r>
            <a:r>
              <a:rPr dirty="0" sz="1800" spc="5" b="1">
                <a:latin typeface="Constantia"/>
                <a:cs typeface="Constantia"/>
              </a:rPr>
              <a:t>е</a:t>
            </a:r>
            <a:r>
              <a:rPr dirty="0" sz="1800" spc="-30" b="1">
                <a:latin typeface="Constantia"/>
                <a:cs typeface="Constantia"/>
              </a:rPr>
              <a:t>ж</a:t>
            </a:r>
            <a:r>
              <a:rPr dirty="0" sz="1800" spc="-5" b="1">
                <a:latin typeface="Constantia"/>
                <a:cs typeface="Constantia"/>
              </a:rPr>
              <a:t>б</a:t>
            </a:r>
            <a:r>
              <a:rPr dirty="0" sz="1800" spc="-50" b="1">
                <a:latin typeface="Constantia"/>
                <a:cs typeface="Constantia"/>
              </a:rPr>
              <a:t>ю</a:t>
            </a:r>
            <a:r>
              <a:rPr dirty="0" sz="1800" spc="-5" b="1">
                <a:latin typeface="Constantia"/>
                <a:cs typeface="Constantia"/>
              </a:rPr>
              <a:t>д</a:t>
            </a:r>
            <a:r>
              <a:rPr dirty="0" sz="1800" spc="-40" b="1">
                <a:latin typeface="Constantia"/>
                <a:cs typeface="Constantia"/>
              </a:rPr>
              <a:t>ж</a:t>
            </a:r>
            <a:r>
              <a:rPr dirty="0" sz="1800" b="1">
                <a:latin typeface="Constantia"/>
                <a:cs typeface="Constantia"/>
              </a:rPr>
              <a:t>етн</a:t>
            </a:r>
            <a:r>
              <a:rPr dirty="0" sz="1800" spc="5" b="1">
                <a:latin typeface="Constantia"/>
                <a:cs typeface="Constantia"/>
              </a:rPr>
              <a:t>ы</a:t>
            </a:r>
            <a:r>
              <a:rPr dirty="0" sz="1800" b="1">
                <a:latin typeface="Constantia"/>
                <a:cs typeface="Constantia"/>
              </a:rPr>
              <a:t>е  </a:t>
            </a:r>
            <a:r>
              <a:rPr dirty="0" sz="1800" spc="-5" b="1">
                <a:latin typeface="Constantia"/>
                <a:cs typeface="Constantia"/>
              </a:rPr>
              <a:t>трансферты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41207" y="2936748"/>
            <a:ext cx="113030" cy="114300"/>
          </a:xfrm>
          <a:custGeom>
            <a:avLst/>
            <a:gdLst/>
            <a:ahLst/>
            <a:cxnLst/>
            <a:rect l="l" t="t" r="r" b="b"/>
            <a:pathLst>
              <a:path w="113029" h="114300">
                <a:moveTo>
                  <a:pt x="112775" y="0"/>
                </a:moveTo>
                <a:lnTo>
                  <a:pt x="0" y="0"/>
                </a:lnTo>
                <a:lnTo>
                  <a:pt x="0" y="114300"/>
                </a:lnTo>
                <a:lnTo>
                  <a:pt x="112775" y="114300"/>
                </a:lnTo>
                <a:lnTo>
                  <a:pt x="112775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141207" y="3264408"/>
            <a:ext cx="113030" cy="114300"/>
          </a:xfrm>
          <a:custGeom>
            <a:avLst/>
            <a:gdLst/>
            <a:ahLst/>
            <a:cxnLst/>
            <a:rect l="l" t="t" r="r" b="b"/>
            <a:pathLst>
              <a:path w="113029" h="114300">
                <a:moveTo>
                  <a:pt x="112775" y="0"/>
                </a:moveTo>
                <a:lnTo>
                  <a:pt x="0" y="0"/>
                </a:lnTo>
                <a:lnTo>
                  <a:pt x="0" y="114300"/>
                </a:lnTo>
                <a:lnTo>
                  <a:pt x="112775" y="114300"/>
                </a:lnTo>
                <a:lnTo>
                  <a:pt x="112775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141207" y="3590544"/>
            <a:ext cx="113030" cy="114300"/>
          </a:xfrm>
          <a:custGeom>
            <a:avLst/>
            <a:gdLst/>
            <a:ahLst/>
            <a:cxnLst/>
            <a:rect l="l" t="t" r="r" b="b"/>
            <a:pathLst>
              <a:path w="113029" h="114300">
                <a:moveTo>
                  <a:pt x="112775" y="0"/>
                </a:moveTo>
                <a:lnTo>
                  <a:pt x="0" y="0"/>
                </a:lnTo>
                <a:lnTo>
                  <a:pt x="0" y="114299"/>
                </a:lnTo>
                <a:lnTo>
                  <a:pt x="112775" y="114299"/>
                </a:lnTo>
                <a:lnTo>
                  <a:pt x="112775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295258" y="2772536"/>
            <a:ext cx="482600" cy="100647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800" b="1">
                <a:latin typeface="Times New Roman"/>
                <a:cs typeface="Times New Roman"/>
              </a:rPr>
              <a:t>2023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800" b="1">
                <a:latin typeface="Times New Roman"/>
                <a:cs typeface="Times New Roman"/>
              </a:rPr>
              <a:t>2024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800" b="1">
                <a:latin typeface="Times New Roman"/>
                <a:cs typeface="Times New Roman"/>
              </a:rPr>
              <a:t>2025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173164" y="4790821"/>
          <a:ext cx="8851900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7895"/>
                <a:gridCol w="2184400"/>
                <a:gridCol w="2232025"/>
                <a:gridCol w="2208529"/>
              </a:tblGrid>
              <a:tr h="243840"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548614">
                <a:tc>
                  <a:txBody>
                    <a:bodyPr/>
                    <a:lstStyle/>
                    <a:p>
                      <a:pPr marL="91440" marR="2000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Дотации </a:t>
                      </a: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бюджетам поселений </a:t>
                      </a:r>
                      <a:r>
                        <a:rPr dirty="0" sz="1000" spc="-10" b="1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000" spc="-2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выравнивание бюджетной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 обеспеченности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4329,7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4329,7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4329,7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marL="91440" marR="1028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Субсидии</a:t>
                      </a:r>
                      <a:r>
                        <a:rPr dirty="0" sz="1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бюджетам</a:t>
                      </a:r>
                      <a:r>
                        <a:rPr dirty="0" sz="1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субъектов</a:t>
                      </a:r>
                      <a:r>
                        <a:rPr dirty="0" sz="1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РФ </a:t>
                      </a:r>
                      <a:r>
                        <a:rPr dirty="0" sz="1000" spc="-2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и муниципальных</a:t>
                      </a:r>
                      <a:r>
                        <a:rPr dirty="0" sz="1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9860,6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7029,8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7625,7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91440" marR="158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Межбюджетные трансферты,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передаваемые бюджетам </a:t>
                      </a:r>
                      <a:r>
                        <a:rPr dirty="0" sz="1000" b="1">
                          <a:latin typeface="Times New Roman"/>
                          <a:cs typeface="Times New Roman"/>
                        </a:rPr>
                        <a:t> субъектов</a:t>
                      </a:r>
                      <a:r>
                        <a:rPr dirty="0" sz="1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dirty="0" sz="1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 b="1">
                          <a:latin typeface="Times New Roman"/>
                          <a:cs typeface="Times New Roman"/>
                        </a:rPr>
                        <a:t>Федерации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70000,0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0,0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b="1">
                          <a:latin typeface="Times New Roman"/>
                          <a:cs typeface="Times New Roman"/>
                        </a:rPr>
                        <a:t>0,0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5392" y="233172"/>
            <a:ext cx="6383274" cy="13921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3470" y="399414"/>
            <a:ext cx="5590540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/>
              <a:t>Визитная</a:t>
            </a:r>
            <a:r>
              <a:rPr dirty="0" sz="5000" spc="-110"/>
              <a:t> </a:t>
            </a:r>
            <a:r>
              <a:rPr dirty="0" sz="5000" spc="-50"/>
              <a:t>карточка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1297050" y="1319275"/>
            <a:ext cx="7268845" cy="65913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 marL="12700" marR="5080" indent="3175">
              <a:lnSpc>
                <a:spcPts val="1540"/>
              </a:lnSpc>
              <a:spcBef>
                <a:spcPts val="459"/>
              </a:spcBef>
            </a:pPr>
            <a:r>
              <a:rPr dirty="0" sz="1600" spc="-15" b="1">
                <a:solidFill>
                  <a:srgbClr val="0E6EC5"/>
                </a:solidFill>
                <a:latin typeface="Times New Roman"/>
                <a:cs typeface="Times New Roman"/>
              </a:rPr>
              <a:t>Разработчиком</a:t>
            </a:r>
            <a:r>
              <a:rPr dirty="0" sz="1600" spc="25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E6EC5"/>
                </a:solidFill>
                <a:latin typeface="Times New Roman"/>
                <a:cs typeface="Times New Roman"/>
              </a:rPr>
              <a:t>презентации</a:t>
            </a:r>
            <a:r>
              <a:rPr dirty="0" sz="1600" spc="30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600" spc="-25" b="1">
                <a:solidFill>
                  <a:srgbClr val="0E6EC5"/>
                </a:solidFill>
                <a:latin typeface="Times New Roman"/>
                <a:cs typeface="Times New Roman"/>
              </a:rPr>
              <a:t>«Бюджет</a:t>
            </a:r>
            <a:r>
              <a:rPr dirty="0" sz="1600" spc="45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E6EC5"/>
                </a:solidFill>
                <a:latin typeface="Times New Roman"/>
                <a:cs typeface="Times New Roman"/>
              </a:rPr>
              <a:t>для</a:t>
            </a:r>
            <a:r>
              <a:rPr dirty="0" sz="1600" spc="15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E6EC5"/>
                </a:solidFill>
                <a:latin typeface="Times New Roman"/>
                <a:cs typeface="Times New Roman"/>
              </a:rPr>
              <a:t>граждан»</a:t>
            </a:r>
            <a:r>
              <a:rPr dirty="0" sz="1600" spc="40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E6EC5"/>
                </a:solidFill>
                <a:latin typeface="Times New Roman"/>
                <a:cs typeface="Times New Roman"/>
              </a:rPr>
              <a:t>является</a:t>
            </a:r>
            <a:r>
              <a:rPr dirty="0" sz="1600" spc="25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E6EC5"/>
                </a:solidFill>
                <a:latin typeface="Times New Roman"/>
                <a:cs typeface="Times New Roman"/>
              </a:rPr>
              <a:t>финансово- </a:t>
            </a:r>
            <a:r>
              <a:rPr dirty="0" sz="1600" spc="-5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E6EC5"/>
                </a:solidFill>
                <a:latin typeface="Times New Roman"/>
                <a:cs typeface="Times New Roman"/>
              </a:rPr>
              <a:t>экономический</a:t>
            </a:r>
            <a:r>
              <a:rPr dirty="0" sz="1600" spc="25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0E6EC5"/>
                </a:solidFill>
                <a:latin typeface="Times New Roman"/>
                <a:cs typeface="Times New Roman"/>
              </a:rPr>
              <a:t>отдел</a:t>
            </a:r>
            <a:r>
              <a:rPr dirty="0" sz="1600" spc="50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E6EC5"/>
                </a:solidFill>
                <a:latin typeface="Times New Roman"/>
                <a:cs typeface="Times New Roman"/>
              </a:rPr>
              <a:t>администрации</a:t>
            </a:r>
            <a:r>
              <a:rPr dirty="0" sz="1600" spc="60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E6EC5"/>
                </a:solidFill>
                <a:latin typeface="Times New Roman"/>
                <a:cs typeface="Times New Roman"/>
              </a:rPr>
              <a:t>муниципального</a:t>
            </a:r>
            <a:r>
              <a:rPr dirty="0" sz="1600" spc="25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E6EC5"/>
                </a:solidFill>
                <a:latin typeface="Times New Roman"/>
                <a:cs typeface="Times New Roman"/>
              </a:rPr>
              <a:t>образования</a:t>
            </a:r>
            <a:r>
              <a:rPr dirty="0" sz="1600" spc="-15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0E6EC5"/>
                </a:solidFill>
                <a:latin typeface="Times New Roman"/>
                <a:cs typeface="Times New Roman"/>
              </a:rPr>
              <a:t>городское </a:t>
            </a:r>
            <a:r>
              <a:rPr dirty="0" sz="1600" spc="-385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E6EC5"/>
                </a:solidFill>
                <a:latin typeface="Times New Roman"/>
                <a:cs typeface="Times New Roman"/>
              </a:rPr>
              <a:t>поселение </a:t>
            </a:r>
            <a:r>
              <a:rPr dirty="0" sz="1600" spc="-35" b="1">
                <a:solidFill>
                  <a:srgbClr val="0E6EC5"/>
                </a:solidFill>
                <a:latin typeface="Times New Roman"/>
                <a:cs typeface="Times New Roman"/>
              </a:rPr>
              <a:t>«Город</a:t>
            </a:r>
            <a:r>
              <a:rPr dirty="0" sz="1600" spc="-10" b="1">
                <a:solidFill>
                  <a:srgbClr val="0E6EC5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0E6EC5"/>
                </a:solidFill>
                <a:latin typeface="Times New Roman"/>
                <a:cs typeface="Times New Roman"/>
              </a:rPr>
              <a:t>Таруса»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43483" y="2193035"/>
            <a:ext cx="2054860" cy="1323340"/>
            <a:chOff x="443483" y="2193035"/>
            <a:chExt cx="2054860" cy="1323340"/>
          </a:xfrm>
        </p:grpSpPr>
        <p:sp>
          <p:nvSpPr>
            <p:cNvPr id="7" name="object 7"/>
            <p:cNvSpPr/>
            <p:nvPr/>
          </p:nvSpPr>
          <p:spPr>
            <a:xfrm>
              <a:off x="456437" y="2205989"/>
              <a:ext cx="2028825" cy="1297305"/>
            </a:xfrm>
            <a:custGeom>
              <a:avLst/>
              <a:gdLst/>
              <a:ahLst/>
              <a:cxnLst/>
              <a:rect l="l" t="t" r="r" b="b"/>
              <a:pathLst>
                <a:path w="2028825" h="1297304">
                  <a:moveTo>
                    <a:pt x="1812289" y="0"/>
                  </a:moveTo>
                  <a:lnTo>
                    <a:pt x="216154" y="0"/>
                  </a:lnTo>
                  <a:lnTo>
                    <a:pt x="166591" y="5708"/>
                  </a:lnTo>
                  <a:lnTo>
                    <a:pt x="121094" y="21969"/>
                  </a:lnTo>
                  <a:lnTo>
                    <a:pt x="80960" y="47486"/>
                  </a:lnTo>
                  <a:lnTo>
                    <a:pt x="47486" y="80960"/>
                  </a:lnTo>
                  <a:lnTo>
                    <a:pt x="21969" y="121094"/>
                  </a:lnTo>
                  <a:lnTo>
                    <a:pt x="5708" y="166591"/>
                  </a:lnTo>
                  <a:lnTo>
                    <a:pt x="0" y="216154"/>
                  </a:lnTo>
                  <a:lnTo>
                    <a:pt x="0" y="1080770"/>
                  </a:lnTo>
                  <a:lnTo>
                    <a:pt x="5708" y="1130332"/>
                  </a:lnTo>
                  <a:lnTo>
                    <a:pt x="21969" y="1175829"/>
                  </a:lnTo>
                  <a:lnTo>
                    <a:pt x="47486" y="1215963"/>
                  </a:lnTo>
                  <a:lnTo>
                    <a:pt x="80960" y="1249437"/>
                  </a:lnTo>
                  <a:lnTo>
                    <a:pt x="121094" y="1274954"/>
                  </a:lnTo>
                  <a:lnTo>
                    <a:pt x="166591" y="1291215"/>
                  </a:lnTo>
                  <a:lnTo>
                    <a:pt x="216154" y="1296924"/>
                  </a:lnTo>
                  <a:lnTo>
                    <a:pt x="1812289" y="1296924"/>
                  </a:lnTo>
                  <a:lnTo>
                    <a:pt x="1861852" y="1291215"/>
                  </a:lnTo>
                  <a:lnTo>
                    <a:pt x="1907349" y="1274954"/>
                  </a:lnTo>
                  <a:lnTo>
                    <a:pt x="1947483" y="1249437"/>
                  </a:lnTo>
                  <a:lnTo>
                    <a:pt x="1980957" y="1215963"/>
                  </a:lnTo>
                  <a:lnTo>
                    <a:pt x="2006474" y="1175829"/>
                  </a:lnTo>
                  <a:lnTo>
                    <a:pt x="2022735" y="1130332"/>
                  </a:lnTo>
                  <a:lnTo>
                    <a:pt x="2028444" y="1080770"/>
                  </a:lnTo>
                  <a:lnTo>
                    <a:pt x="2028444" y="216154"/>
                  </a:lnTo>
                  <a:lnTo>
                    <a:pt x="2022735" y="166591"/>
                  </a:lnTo>
                  <a:lnTo>
                    <a:pt x="2006474" y="121094"/>
                  </a:lnTo>
                  <a:lnTo>
                    <a:pt x="1980957" y="80960"/>
                  </a:lnTo>
                  <a:lnTo>
                    <a:pt x="1947483" y="47486"/>
                  </a:lnTo>
                  <a:lnTo>
                    <a:pt x="1907349" y="21969"/>
                  </a:lnTo>
                  <a:lnTo>
                    <a:pt x="1861852" y="5708"/>
                  </a:lnTo>
                  <a:lnTo>
                    <a:pt x="181228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6437" y="2205989"/>
              <a:ext cx="2028825" cy="1297305"/>
            </a:xfrm>
            <a:custGeom>
              <a:avLst/>
              <a:gdLst/>
              <a:ahLst/>
              <a:cxnLst/>
              <a:rect l="l" t="t" r="r" b="b"/>
              <a:pathLst>
                <a:path w="2028825" h="1297304">
                  <a:moveTo>
                    <a:pt x="0" y="216154"/>
                  </a:moveTo>
                  <a:lnTo>
                    <a:pt x="5708" y="166591"/>
                  </a:lnTo>
                  <a:lnTo>
                    <a:pt x="21969" y="121094"/>
                  </a:lnTo>
                  <a:lnTo>
                    <a:pt x="47486" y="80960"/>
                  </a:lnTo>
                  <a:lnTo>
                    <a:pt x="80960" y="47486"/>
                  </a:lnTo>
                  <a:lnTo>
                    <a:pt x="121094" y="21969"/>
                  </a:lnTo>
                  <a:lnTo>
                    <a:pt x="166591" y="5708"/>
                  </a:lnTo>
                  <a:lnTo>
                    <a:pt x="216154" y="0"/>
                  </a:lnTo>
                  <a:lnTo>
                    <a:pt x="1812289" y="0"/>
                  </a:lnTo>
                  <a:lnTo>
                    <a:pt x="1861852" y="5708"/>
                  </a:lnTo>
                  <a:lnTo>
                    <a:pt x="1907349" y="21969"/>
                  </a:lnTo>
                  <a:lnTo>
                    <a:pt x="1947483" y="47486"/>
                  </a:lnTo>
                  <a:lnTo>
                    <a:pt x="1980957" y="80960"/>
                  </a:lnTo>
                  <a:lnTo>
                    <a:pt x="2006474" y="121094"/>
                  </a:lnTo>
                  <a:lnTo>
                    <a:pt x="2022735" y="166591"/>
                  </a:lnTo>
                  <a:lnTo>
                    <a:pt x="2028444" y="216154"/>
                  </a:lnTo>
                  <a:lnTo>
                    <a:pt x="2028444" y="1080770"/>
                  </a:lnTo>
                  <a:lnTo>
                    <a:pt x="2022735" y="1130332"/>
                  </a:lnTo>
                  <a:lnTo>
                    <a:pt x="2006474" y="1175829"/>
                  </a:lnTo>
                  <a:lnTo>
                    <a:pt x="1980957" y="1215963"/>
                  </a:lnTo>
                  <a:lnTo>
                    <a:pt x="1947483" y="1249437"/>
                  </a:lnTo>
                  <a:lnTo>
                    <a:pt x="1907349" y="1274954"/>
                  </a:lnTo>
                  <a:lnTo>
                    <a:pt x="1861852" y="1291215"/>
                  </a:lnTo>
                  <a:lnTo>
                    <a:pt x="1812289" y="1296924"/>
                  </a:lnTo>
                  <a:lnTo>
                    <a:pt x="216154" y="1296924"/>
                  </a:lnTo>
                  <a:lnTo>
                    <a:pt x="166591" y="1291215"/>
                  </a:lnTo>
                  <a:lnTo>
                    <a:pt x="121094" y="1274954"/>
                  </a:lnTo>
                  <a:lnTo>
                    <a:pt x="80960" y="1249437"/>
                  </a:lnTo>
                  <a:lnTo>
                    <a:pt x="47486" y="1215963"/>
                  </a:lnTo>
                  <a:lnTo>
                    <a:pt x="21969" y="1175829"/>
                  </a:lnTo>
                  <a:lnTo>
                    <a:pt x="5708" y="1130332"/>
                  </a:lnTo>
                  <a:lnTo>
                    <a:pt x="0" y="1080770"/>
                  </a:lnTo>
                  <a:lnTo>
                    <a:pt x="0" y="216154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10311" y="2140711"/>
            <a:ext cx="1723389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0" marR="317500" indent="-18161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onstantia"/>
                <a:cs typeface="Constantia"/>
              </a:rPr>
              <a:t>Основ</a:t>
            </a:r>
            <a:r>
              <a:rPr dirty="0" sz="1800" spc="-10">
                <a:solidFill>
                  <a:srgbClr val="FFFFFF"/>
                </a:solidFill>
                <a:latin typeface="Constantia"/>
                <a:cs typeface="Constantia"/>
              </a:rPr>
              <a:t>н</a:t>
            </a:r>
            <a:r>
              <a:rPr dirty="0" sz="1800" spc="-5">
                <a:solidFill>
                  <a:srgbClr val="FFFFFF"/>
                </a:solidFill>
                <a:latin typeface="Constantia"/>
                <a:cs typeface="Constantia"/>
              </a:rPr>
              <a:t>ые  </a:t>
            </a:r>
            <a:r>
              <a:rPr dirty="0" sz="1800" spc="-15">
                <a:solidFill>
                  <a:srgbClr val="FFFFFF"/>
                </a:solidFill>
                <a:latin typeface="Constantia"/>
                <a:cs typeface="Constantia"/>
              </a:rPr>
              <a:t>задачи</a:t>
            </a:r>
            <a:endParaRPr sz="1800">
              <a:latin typeface="Constantia"/>
              <a:cs typeface="Constantia"/>
            </a:endParaRPr>
          </a:p>
          <a:p>
            <a:pPr marL="12700" marR="5080" indent="23622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Constantia"/>
                <a:cs typeface="Constantia"/>
              </a:rPr>
              <a:t>финансово- </a:t>
            </a:r>
            <a:r>
              <a:rPr dirty="0" sz="1800" spc="-5">
                <a:solidFill>
                  <a:srgbClr val="FFFFFF"/>
                </a:solidFill>
                <a:latin typeface="Constantia"/>
                <a:cs typeface="Constantia"/>
              </a:rPr>
              <a:t> э</a:t>
            </a:r>
            <a:r>
              <a:rPr dirty="0" sz="1800" spc="-60">
                <a:solidFill>
                  <a:srgbClr val="FFFFFF"/>
                </a:solidFill>
                <a:latin typeface="Constantia"/>
                <a:cs typeface="Constantia"/>
              </a:rPr>
              <a:t>к</a:t>
            </a:r>
            <a:r>
              <a:rPr dirty="0" sz="1800">
                <a:solidFill>
                  <a:srgbClr val="FFFFFF"/>
                </a:solidFill>
                <a:latin typeface="Constantia"/>
                <a:cs typeface="Constantia"/>
              </a:rPr>
              <a:t>он</a:t>
            </a:r>
            <a:r>
              <a:rPr dirty="0" sz="1800" spc="-10">
                <a:solidFill>
                  <a:srgbClr val="FFFFFF"/>
                </a:solidFill>
                <a:latin typeface="Constantia"/>
                <a:cs typeface="Constantia"/>
              </a:rPr>
              <a:t>о</a:t>
            </a:r>
            <a:r>
              <a:rPr dirty="0" sz="1800">
                <a:solidFill>
                  <a:srgbClr val="FFFFFF"/>
                </a:solidFill>
                <a:latin typeface="Constantia"/>
                <a:cs typeface="Constantia"/>
              </a:rPr>
              <a:t>мичес</a:t>
            </a:r>
            <a:r>
              <a:rPr dirty="0" sz="1800" spc="-60">
                <a:solidFill>
                  <a:srgbClr val="FFFFFF"/>
                </a:solidFill>
                <a:latin typeface="Constantia"/>
                <a:cs typeface="Constantia"/>
              </a:rPr>
              <a:t>к</a:t>
            </a:r>
            <a:r>
              <a:rPr dirty="0" sz="1800">
                <a:solidFill>
                  <a:srgbClr val="FFFFFF"/>
                </a:solidFill>
                <a:latin typeface="Constantia"/>
                <a:cs typeface="Constantia"/>
              </a:rPr>
              <a:t>о</a:t>
            </a:r>
            <a:r>
              <a:rPr dirty="0" sz="1800" spc="-45">
                <a:solidFill>
                  <a:srgbClr val="FFFFFF"/>
                </a:solidFill>
                <a:latin typeface="Constantia"/>
                <a:cs typeface="Constantia"/>
              </a:rPr>
              <a:t>г</a:t>
            </a:r>
            <a:r>
              <a:rPr dirty="0" sz="1800">
                <a:solidFill>
                  <a:srgbClr val="FFFFFF"/>
                </a:solidFill>
                <a:latin typeface="Constantia"/>
                <a:cs typeface="Constantia"/>
              </a:rPr>
              <a:t>о</a:t>
            </a:r>
            <a:endParaRPr sz="1800">
              <a:latin typeface="Constantia"/>
              <a:cs typeface="Constantia"/>
            </a:endParaRPr>
          </a:p>
          <a:p>
            <a:pPr marL="512445">
              <a:lnSpc>
                <a:spcPct val="100000"/>
              </a:lnSpc>
            </a:pPr>
            <a:r>
              <a:rPr dirty="0" sz="1800" spc="-20">
                <a:solidFill>
                  <a:srgbClr val="FFFFFF"/>
                </a:solidFill>
                <a:latin typeface="Constantia"/>
                <a:cs typeface="Constantia"/>
              </a:rPr>
              <a:t>отдела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87623" y="2225039"/>
            <a:ext cx="5067300" cy="457200"/>
            <a:chOff x="3087623" y="2225039"/>
            <a:chExt cx="5067300" cy="457200"/>
          </a:xfrm>
        </p:grpSpPr>
        <p:sp>
          <p:nvSpPr>
            <p:cNvPr id="11" name="object 11"/>
            <p:cNvSpPr/>
            <p:nvPr/>
          </p:nvSpPr>
          <p:spPr>
            <a:xfrm>
              <a:off x="3100577" y="2238100"/>
              <a:ext cx="5041900" cy="431165"/>
            </a:xfrm>
            <a:custGeom>
              <a:avLst/>
              <a:gdLst/>
              <a:ahLst/>
              <a:cxnLst/>
              <a:rect l="l" t="t" r="r" b="b"/>
              <a:pathLst>
                <a:path w="5041900" h="431164">
                  <a:moveTo>
                    <a:pt x="2600715" y="0"/>
                  </a:moveTo>
                  <a:lnTo>
                    <a:pt x="2440676" y="0"/>
                  </a:lnTo>
                  <a:lnTo>
                    <a:pt x="2282541" y="843"/>
                  </a:lnTo>
                  <a:lnTo>
                    <a:pt x="2127189" y="2504"/>
                  </a:lnTo>
                  <a:lnTo>
                    <a:pt x="1974914" y="4960"/>
                  </a:lnTo>
                  <a:lnTo>
                    <a:pt x="1826014" y="8184"/>
                  </a:lnTo>
                  <a:lnTo>
                    <a:pt x="1680781" y="12151"/>
                  </a:lnTo>
                  <a:lnTo>
                    <a:pt x="1539513" y="16836"/>
                  </a:lnTo>
                  <a:lnTo>
                    <a:pt x="1402504" y="22213"/>
                  </a:lnTo>
                  <a:lnTo>
                    <a:pt x="1270050" y="28258"/>
                  </a:lnTo>
                  <a:lnTo>
                    <a:pt x="1142445" y="34945"/>
                  </a:lnTo>
                  <a:lnTo>
                    <a:pt x="1019985" y="42250"/>
                  </a:lnTo>
                  <a:lnTo>
                    <a:pt x="902966" y="50145"/>
                  </a:lnTo>
                  <a:lnTo>
                    <a:pt x="791681" y="58608"/>
                  </a:lnTo>
                  <a:lnTo>
                    <a:pt x="738282" y="63044"/>
                  </a:lnTo>
                  <a:lnTo>
                    <a:pt x="686428" y="67612"/>
                  </a:lnTo>
                  <a:lnTo>
                    <a:pt x="636155" y="72309"/>
                  </a:lnTo>
                  <a:lnTo>
                    <a:pt x="587500" y="77131"/>
                  </a:lnTo>
                  <a:lnTo>
                    <a:pt x="540501" y="82077"/>
                  </a:lnTo>
                  <a:lnTo>
                    <a:pt x="495194" y="87142"/>
                  </a:lnTo>
                  <a:lnTo>
                    <a:pt x="451615" y="92324"/>
                  </a:lnTo>
                  <a:lnTo>
                    <a:pt x="409803" y="97618"/>
                  </a:lnTo>
                  <a:lnTo>
                    <a:pt x="369794" y="103023"/>
                  </a:lnTo>
                  <a:lnTo>
                    <a:pt x="331625" y="108535"/>
                  </a:lnTo>
                  <a:lnTo>
                    <a:pt x="260953" y="119866"/>
                  </a:lnTo>
                  <a:lnTo>
                    <a:pt x="198084" y="131588"/>
                  </a:lnTo>
                  <a:lnTo>
                    <a:pt x="143312" y="143674"/>
                  </a:lnTo>
                  <a:lnTo>
                    <a:pt x="96932" y="156100"/>
                  </a:lnTo>
                  <a:lnTo>
                    <a:pt x="59241" y="168840"/>
                  </a:lnTo>
                  <a:lnTo>
                    <a:pt x="19639" y="188483"/>
                  </a:lnTo>
                  <a:lnTo>
                    <a:pt x="0" y="215539"/>
                  </a:lnTo>
                  <a:lnTo>
                    <a:pt x="1245" y="222386"/>
                  </a:lnTo>
                  <a:lnTo>
                    <a:pt x="30532" y="249209"/>
                  </a:lnTo>
                  <a:lnTo>
                    <a:pt x="76982" y="268646"/>
                  </a:lnTo>
                  <a:lnTo>
                    <a:pt x="119054" y="281232"/>
                  </a:lnTo>
                  <a:lnTo>
                    <a:pt x="169667" y="293491"/>
                  </a:lnTo>
                  <a:lnTo>
                    <a:pt x="228525" y="305398"/>
                  </a:lnTo>
                  <a:lnTo>
                    <a:pt x="295332" y="316928"/>
                  </a:lnTo>
                  <a:lnTo>
                    <a:pt x="369794" y="328055"/>
                  </a:lnTo>
                  <a:lnTo>
                    <a:pt x="409803" y="333460"/>
                  </a:lnTo>
                  <a:lnTo>
                    <a:pt x="451615" y="338754"/>
                  </a:lnTo>
                  <a:lnTo>
                    <a:pt x="495194" y="343936"/>
                  </a:lnTo>
                  <a:lnTo>
                    <a:pt x="540501" y="349001"/>
                  </a:lnTo>
                  <a:lnTo>
                    <a:pt x="587500" y="353946"/>
                  </a:lnTo>
                  <a:lnTo>
                    <a:pt x="636155" y="358769"/>
                  </a:lnTo>
                  <a:lnTo>
                    <a:pt x="686428" y="363466"/>
                  </a:lnTo>
                  <a:lnTo>
                    <a:pt x="738282" y="368034"/>
                  </a:lnTo>
                  <a:lnTo>
                    <a:pt x="791681" y="372470"/>
                  </a:lnTo>
                  <a:lnTo>
                    <a:pt x="902966" y="380932"/>
                  </a:lnTo>
                  <a:lnTo>
                    <a:pt x="1019985" y="388828"/>
                  </a:lnTo>
                  <a:lnTo>
                    <a:pt x="1142445" y="396133"/>
                  </a:lnTo>
                  <a:lnTo>
                    <a:pt x="1270050" y="402820"/>
                  </a:lnTo>
                  <a:lnTo>
                    <a:pt x="1402504" y="408865"/>
                  </a:lnTo>
                  <a:lnTo>
                    <a:pt x="1539513" y="414242"/>
                  </a:lnTo>
                  <a:lnTo>
                    <a:pt x="1680781" y="418927"/>
                  </a:lnTo>
                  <a:lnTo>
                    <a:pt x="1826014" y="422894"/>
                  </a:lnTo>
                  <a:lnTo>
                    <a:pt x="1974914" y="426118"/>
                  </a:lnTo>
                  <a:lnTo>
                    <a:pt x="2127189" y="428574"/>
                  </a:lnTo>
                  <a:lnTo>
                    <a:pt x="2282541" y="430235"/>
                  </a:lnTo>
                  <a:lnTo>
                    <a:pt x="2440676" y="431078"/>
                  </a:lnTo>
                  <a:lnTo>
                    <a:pt x="2600715" y="431078"/>
                  </a:lnTo>
                  <a:lnTo>
                    <a:pt x="2758850" y="430235"/>
                  </a:lnTo>
                  <a:lnTo>
                    <a:pt x="2914202" y="428574"/>
                  </a:lnTo>
                  <a:lnTo>
                    <a:pt x="3066477" y="426118"/>
                  </a:lnTo>
                  <a:lnTo>
                    <a:pt x="3215377" y="422894"/>
                  </a:lnTo>
                  <a:lnTo>
                    <a:pt x="3360610" y="418927"/>
                  </a:lnTo>
                  <a:lnTo>
                    <a:pt x="3501878" y="414242"/>
                  </a:lnTo>
                  <a:lnTo>
                    <a:pt x="3638887" y="408865"/>
                  </a:lnTo>
                  <a:lnTo>
                    <a:pt x="3771341" y="402820"/>
                  </a:lnTo>
                  <a:lnTo>
                    <a:pt x="3898946" y="396133"/>
                  </a:lnTo>
                  <a:lnTo>
                    <a:pt x="4021406" y="388828"/>
                  </a:lnTo>
                  <a:lnTo>
                    <a:pt x="4138425" y="380932"/>
                  </a:lnTo>
                  <a:lnTo>
                    <a:pt x="4249710" y="372470"/>
                  </a:lnTo>
                  <a:lnTo>
                    <a:pt x="4303109" y="368034"/>
                  </a:lnTo>
                  <a:lnTo>
                    <a:pt x="4354963" y="363466"/>
                  </a:lnTo>
                  <a:lnTo>
                    <a:pt x="4405236" y="358769"/>
                  </a:lnTo>
                  <a:lnTo>
                    <a:pt x="4453891" y="353946"/>
                  </a:lnTo>
                  <a:lnTo>
                    <a:pt x="4500890" y="349001"/>
                  </a:lnTo>
                  <a:lnTo>
                    <a:pt x="4546197" y="343936"/>
                  </a:lnTo>
                  <a:lnTo>
                    <a:pt x="4589776" y="338754"/>
                  </a:lnTo>
                  <a:lnTo>
                    <a:pt x="4631588" y="333460"/>
                  </a:lnTo>
                  <a:lnTo>
                    <a:pt x="4671597" y="328055"/>
                  </a:lnTo>
                  <a:lnTo>
                    <a:pt x="4709766" y="322543"/>
                  </a:lnTo>
                  <a:lnTo>
                    <a:pt x="4780438" y="311211"/>
                  </a:lnTo>
                  <a:lnTo>
                    <a:pt x="4843307" y="299490"/>
                  </a:lnTo>
                  <a:lnTo>
                    <a:pt x="4898079" y="287404"/>
                  </a:lnTo>
                  <a:lnTo>
                    <a:pt x="4944459" y="274978"/>
                  </a:lnTo>
                  <a:lnTo>
                    <a:pt x="4982150" y="262238"/>
                  </a:lnTo>
                  <a:lnTo>
                    <a:pt x="5021752" y="242595"/>
                  </a:lnTo>
                  <a:lnTo>
                    <a:pt x="5041392" y="215539"/>
                  </a:lnTo>
                  <a:lnTo>
                    <a:pt x="5040146" y="208692"/>
                  </a:lnTo>
                  <a:lnTo>
                    <a:pt x="5010859" y="181868"/>
                  </a:lnTo>
                  <a:lnTo>
                    <a:pt x="4964409" y="162432"/>
                  </a:lnTo>
                  <a:lnTo>
                    <a:pt x="4922337" y="149846"/>
                  </a:lnTo>
                  <a:lnTo>
                    <a:pt x="4871724" y="137587"/>
                  </a:lnTo>
                  <a:lnTo>
                    <a:pt x="4812866" y="125680"/>
                  </a:lnTo>
                  <a:lnTo>
                    <a:pt x="4746059" y="114150"/>
                  </a:lnTo>
                  <a:lnTo>
                    <a:pt x="4671597" y="103023"/>
                  </a:lnTo>
                  <a:lnTo>
                    <a:pt x="4631588" y="97618"/>
                  </a:lnTo>
                  <a:lnTo>
                    <a:pt x="4589776" y="92324"/>
                  </a:lnTo>
                  <a:lnTo>
                    <a:pt x="4546197" y="87142"/>
                  </a:lnTo>
                  <a:lnTo>
                    <a:pt x="4500890" y="82077"/>
                  </a:lnTo>
                  <a:lnTo>
                    <a:pt x="4453891" y="77131"/>
                  </a:lnTo>
                  <a:lnTo>
                    <a:pt x="4405236" y="72309"/>
                  </a:lnTo>
                  <a:lnTo>
                    <a:pt x="4354963" y="67612"/>
                  </a:lnTo>
                  <a:lnTo>
                    <a:pt x="4303109" y="63044"/>
                  </a:lnTo>
                  <a:lnTo>
                    <a:pt x="4249710" y="58608"/>
                  </a:lnTo>
                  <a:lnTo>
                    <a:pt x="4138425" y="50145"/>
                  </a:lnTo>
                  <a:lnTo>
                    <a:pt x="4021406" y="42250"/>
                  </a:lnTo>
                  <a:lnTo>
                    <a:pt x="3898946" y="34945"/>
                  </a:lnTo>
                  <a:lnTo>
                    <a:pt x="3771341" y="28258"/>
                  </a:lnTo>
                  <a:lnTo>
                    <a:pt x="3638887" y="22213"/>
                  </a:lnTo>
                  <a:lnTo>
                    <a:pt x="3501878" y="16836"/>
                  </a:lnTo>
                  <a:lnTo>
                    <a:pt x="3360610" y="12151"/>
                  </a:lnTo>
                  <a:lnTo>
                    <a:pt x="3215377" y="8184"/>
                  </a:lnTo>
                  <a:lnTo>
                    <a:pt x="3066477" y="4960"/>
                  </a:lnTo>
                  <a:lnTo>
                    <a:pt x="2914202" y="2504"/>
                  </a:lnTo>
                  <a:lnTo>
                    <a:pt x="2758850" y="843"/>
                  </a:lnTo>
                  <a:lnTo>
                    <a:pt x="260071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100577" y="2237993"/>
              <a:ext cx="5041900" cy="431800"/>
            </a:xfrm>
            <a:custGeom>
              <a:avLst/>
              <a:gdLst/>
              <a:ahLst/>
              <a:cxnLst/>
              <a:rect l="l" t="t" r="r" b="b"/>
              <a:pathLst>
                <a:path w="5041900" h="431800">
                  <a:moveTo>
                    <a:pt x="0" y="215645"/>
                  </a:moveTo>
                  <a:lnTo>
                    <a:pt x="30532" y="181975"/>
                  </a:lnTo>
                  <a:lnTo>
                    <a:pt x="76982" y="162539"/>
                  </a:lnTo>
                  <a:lnTo>
                    <a:pt x="119054" y="149953"/>
                  </a:lnTo>
                  <a:lnTo>
                    <a:pt x="169667" y="137694"/>
                  </a:lnTo>
                  <a:lnTo>
                    <a:pt x="228525" y="125787"/>
                  </a:lnTo>
                  <a:lnTo>
                    <a:pt x="295332" y="114257"/>
                  </a:lnTo>
                  <a:lnTo>
                    <a:pt x="369794" y="103130"/>
                  </a:lnTo>
                  <a:lnTo>
                    <a:pt x="409803" y="97725"/>
                  </a:lnTo>
                  <a:lnTo>
                    <a:pt x="451615" y="92430"/>
                  </a:lnTo>
                  <a:lnTo>
                    <a:pt x="495194" y="87249"/>
                  </a:lnTo>
                  <a:lnTo>
                    <a:pt x="540501" y="82184"/>
                  </a:lnTo>
                  <a:lnTo>
                    <a:pt x="587500" y="77238"/>
                  </a:lnTo>
                  <a:lnTo>
                    <a:pt x="636155" y="72415"/>
                  </a:lnTo>
                  <a:lnTo>
                    <a:pt x="686428" y="67718"/>
                  </a:lnTo>
                  <a:lnTo>
                    <a:pt x="738282" y="63150"/>
                  </a:lnTo>
                  <a:lnTo>
                    <a:pt x="791681" y="58714"/>
                  </a:lnTo>
                  <a:lnTo>
                    <a:pt x="846588" y="54414"/>
                  </a:lnTo>
                  <a:lnTo>
                    <a:pt x="902966" y="50252"/>
                  </a:lnTo>
                  <a:lnTo>
                    <a:pt x="960777" y="46232"/>
                  </a:lnTo>
                  <a:lnTo>
                    <a:pt x="1019985" y="42356"/>
                  </a:lnTo>
                  <a:lnTo>
                    <a:pt x="1080554" y="38628"/>
                  </a:lnTo>
                  <a:lnTo>
                    <a:pt x="1142445" y="35052"/>
                  </a:lnTo>
                  <a:lnTo>
                    <a:pt x="1205623" y="31630"/>
                  </a:lnTo>
                  <a:lnTo>
                    <a:pt x="1270050" y="28365"/>
                  </a:lnTo>
                  <a:lnTo>
                    <a:pt x="1335689" y="25260"/>
                  </a:lnTo>
                  <a:lnTo>
                    <a:pt x="1402504" y="22320"/>
                  </a:lnTo>
                  <a:lnTo>
                    <a:pt x="1470458" y="19546"/>
                  </a:lnTo>
                  <a:lnTo>
                    <a:pt x="1539513" y="16942"/>
                  </a:lnTo>
                  <a:lnTo>
                    <a:pt x="1609633" y="14511"/>
                  </a:lnTo>
                  <a:lnTo>
                    <a:pt x="1680781" y="12257"/>
                  </a:lnTo>
                  <a:lnTo>
                    <a:pt x="1752920" y="10182"/>
                  </a:lnTo>
                  <a:lnTo>
                    <a:pt x="1826014" y="8290"/>
                  </a:lnTo>
                  <a:lnTo>
                    <a:pt x="1900024" y="6584"/>
                  </a:lnTo>
                  <a:lnTo>
                    <a:pt x="1974914" y="5066"/>
                  </a:lnTo>
                  <a:lnTo>
                    <a:pt x="2050648" y="3741"/>
                  </a:lnTo>
                  <a:lnTo>
                    <a:pt x="2127189" y="2611"/>
                  </a:lnTo>
                  <a:lnTo>
                    <a:pt x="2204498" y="1679"/>
                  </a:lnTo>
                  <a:lnTo>
                    <a:pt x="2282541" y="949"/>
                  </a:lnTo>
                  <a:lnTo>
                    <a:pt x="2361279" y="424"/>
                  </a:lnTo>
                  <a:lnTo>
                    <a:pt x="2440676" y="106"/>
                  </a:lnTo>
                  <a:lnTo>
                    <a:pt x="2520696" y="0"/>
                  </a:lnTo>
                  <a:lnTo>
                    <a:pt x="2600715" y="106"/>
                  </a:lnTo>
                  <a:lnTo>
                    <a:pt x="2680112" y="424"/>
                  </a:lnTo>
                  <a:lnTo>
                    <a:pt x="2758850" y="949"/>
                  </a:lnTo>
                  <a:lnTo>
                    <a:pt x="2836893" y="1679"/>
                  </a:lnTo>
                  <a:lnTo>
                    <a:pt x="2914202" y="2611"/>
                  </a:lnTo>
                  <a:lnTo>
                    <a:pt x="2990743" y="3741"/>
                  </a:lnTo>
                  <a:lnTo>
                    <a:pt x="3066477" y="5066"/>
                  </a:lnTo>
                  <a:lnTo>
                    <a:pt x="3141367" y="6584"/>
                  </a:lnTo>
                  <a:lnTo>
                    <a:pt x="3215377" y="8290"/>
                  </a:lnTo>
                  <a:lnTo>
                    <a:pt x="3288471" y="10182"/>
                  </a:lnTo>
                  <a:lnTo>
                    <a:pt x="3360610" y="12257"/>
                  </a:lnTo>
                  <a:lnTo>
                    <a:pt x="3431758" y="14511"/>
                  </a:lnTo>
                  <a:lnTo>
                    <a:pt x="3501878" y="16942"/>
                  </a:lnTo>
                  <a:lnTo>
                    <a:pt x="3570933" y="19546"/>
                  </a:lnTo>
                  <a:lnTo>
                    <a:pt x="3638887" y="22320"/>
                  </a:lnTo>
                  <a:lnTo>
                    <a:pt x="3705702" y="25260"/>
                  </a:lnTo>
                  <a:lnTo>
                    <a:pt x="3771341" y="28365"/>
                  </a:lnTo>
                  <a:lnTo>
                    <a:pt x="3835768" y="31630"/>
                  </a:lnTo>
                  <a:lnTo>
                    <a:pt x="3898946" y="35052"/>
                  </a:lnTo>
                  <a:lnTo>
                    <a:pt x="3960837" y="38628"/>
                  </a:lnTo>
                  <a:lnTo>
                    <a:pt x="4021406" y="42356"/>
                  </a:lnTo>
                  <a:lnTo>
                    <a:pt x="4080614" y="46232"/>
                  </a:lnTo>
                  <a:lnTo>
                    <a:pt x="4138425" y="50252"/>
                  </a:lnTo>
                  <a:lnTo>
                    <a:pt x="4194803" y="54414"/>
                  </a:lnTo>
                  <a:lnTo>
                    <a:pt x="4249710" y="58714"/>
                  </a:lnTo>
                  <a:lnTo>
                    <a:pt x="4303109" y="63150"/>
                  </a:lnTo>
                  <a:lnTo>
                    <a:pt x="4354963" y="67718"/>
                  </a:lnTo>
                  <a:lnTo>
                    <a:pt x="4405236" y="72415"/>
                  </a:lnTo>
                  <a:lnTo>
                    <a:pt x="4453891" y="77238"/>
                  </a:lnTo>
                  <a:lnTo>
                    <a:pt x="4500890" y="82184"/>
                  </a:lnTo>
                  <a:lnTo>
                    <a:pt x="4546197" y="87249"/>
                  </a:lnTo>
                  <a:lnTo>
                    <a:pt x="4589776" y="92430"/>
                  </a:lnTo>
                  <a:lnTo>
                    <a:pt x="4631588" y="97725"/>
                  </a:lnTo>
                  <a:lnTo>
                    <a:pt x="4671597" y="103130"/>
                  </a:lnTo>
                  <a:lnTo>
                    <a:pt x="4709766" y="108641"/>
                  </a:lnTo>
                  <a:lnTo>
                    <a:pt x="4780438" y="119973"/>
                  </a:lnTo>
                  <a:lnTo>
                    <a:pt x="4843307" y="131695"/>
                  </a:lnTo>
                  <a:lnTo>
                    <a:pt x="4898079" y="143781"/>
                  </a:lnTo>
                  <a:lnTo>
                    <a:pt x="4944459" y="156206"/>
                  </a:lnTo>
                  <a:lnTo>
                    <a:pt x="4982150" y="168946"/>
                  </a:lnTo>
                  <a:lnTo>
                    <a:pt x="5021752" y="188590"/>
                  </a:lnTo>
                  <a:lnTo>
                    <a:pt x="5041392" y="215645"/>
                  </a:lnTo>
                  <a:lnTo>
                    <a:pt x="5040146" y="222493"/>
                  </a:lnTo>
                  <a:lnTo>
                    <a:pt x="5010859" y="249316"/>
                  </a:lnTo>
                  <a:lnTo>
                    <a:pt x="4964409" y="268752"/>
                  </a:lnTo>
                  <a:lnTo>
                    <a:pt x="4922337" y="281338"/>
                  </a:lnTo>
                  <a:lnTo>
                    <a:pt x="4871724" y="293597"/>
                  </a:lnTo>
                  <a:lnTo>
                    <a:pt x="4812866" y="305504"/>
                  </a:lnTo>
                  <a:lnTo>
                    <a:pt x="4746059" y="317034"/>
                  </a:lnTo>
                  <a:lnTo>
                    <a:pt x="4671597" y="328161"/>
                  </a:lnTo>
                  <a:lnTo>
                    <a:pt x="4631588" y="333566"/>
                  </a:lnTo>
                  <a:lnTo>
                    <a:pt x="4589776" y="338861"/>
                  </a:lnTo>
                  <a:lnTo>
                    <a:pt x="4546197" y="344042"/>
                  </a:lnTo>
                  <a:lnTo>
                    <a:pt x="4500890" y="349107"/>
                  </a:lnTo>
                  <a:lnTo>
                    <a:pt x="4453891" y="354053"/>
                  </a:lnTo>
                  <a:lnTo>
                    <a:pt x="4405236" y="358876"/>
                  </a:lnTo>
                  <a:lnTo>
                    <a:pt x="4354963" y="363573"/>
                  </a:lnTo>
                  <a:lnTo>
                    <a:pt x="4303109" y="368141"/>
                  </a:lnTo>
                  <a:lnTo>
                    <a:pt x="4249710" y="372577"/>
                  </a:lnTo>
                  <a:lnTo>
                    <a:pt x="4194803" y="376877"/>
                  </a:lnTo>
                  <a:lnTo>
                    <a:pt x="4138425" y="381039"/>
                  </a:lnTo>
                  <a:lnTo>
                    <a:pt x="4080614" y="385059"/>
                  </a:lnTo>
                  <a:lnTo>
                    <a:pt x="4021406" y="388935"/>
                  </a:lnTo>
                  <a:lnTo>
                    <a:pt x="3960837" y="392663"/>
                  </a:lnTo>
                  <a:lnTo>
                    <a:pt x="3898946" y="396239"/>
                  </a:lnTo>
                  <a:lnTo>
                    <a:pt x="3835768" y="399661"/>
                  </a:lnTo>
                  <a:lnTo>
                    <a:pt x="3771341" y="402926"/>
                  </a:lnTo>
                  <a:lnTo>
                    <a:pt x="3705702" y="406031"/>
                  </a:lnTo>
                  <a:lnTo>
                    <a:pt x="3638887" y="408971"/>
                  </a:lnTo>
                  <a:lnTo>
                    <a:pt x="3570933" y="411745"/>
                  </a:lnTo>
                  <a:lnTo>
                    <a:pt x="3501878" y="414349"/>
                  </a:lnTo>
                  <a:lnTo>
                    <a:pt x="3431758" y="416780"/>
                  </a:lnTo>
                  <a:lnTo>
                    <a:pt x="3360610" y="419034"/>
                  </a:lnTo>
                  <a:lnTo>
                    <a:pt x="3288471" y="421109"/>
                  </a:lnTo>
                  <a:lnTo>
                    <a:pt x="3215377" y="423001"/>
                  </a:lnTo>
                  <a:lnTo>
                    <a:pt x="3141367" y="424707"/>
                  </a:lnTo>
                  <a:lnTo>
                    <a:pt x="3066477" y="426225"/>
                  </a:lnTo>
                  <a:lnTo>
                    <a:pt x="2990743" y="427550"/>
                  </a:lnTo>
                  <a:lnTo>
                    <a:pt x="2914202" y="428680"/>
                  </a:lnTo>
                  <a:lnTo>
                    <a:pt x="2836893" y="429612"/>
                  </a:lnTo>
                  <a:lnTo>
                    <a:pt x="2758850" y="430342"/>
                  </a:lnTo>
                  <a:lnTo>
                    <a:pt x="2680112" y="430867"/>
                  </a:lnTo>
                  <a:lnTo>
                    <a:pt x="2600715" y="431185"/>
                  </a:lnTo>
                  <a:lnTo>
                    <a:pt x="2520696" y="431291"/>
                  </a:lnTo>
                  <a:lnTo>
                    <a:pt x="2440676" y="431185"/>
                  </a:lnTo>
                  <a:lnTo>
                    <a:pt x="2361279" y="430867"/>
                  </a:lnTo>
                  <a:lnTo>
                    <a:pt x="2282541" y="430342"/>
                  </a:lnTo>
                  <a:lnTo>
                    <a:pt x="2204498" y="429612"/>
                  </a:lnTo>
                  <a:lnTo>
                    <a:pt x="2127189" y="428680"/>
                  </a:lnTo>
                  <a:lnTo>
                    <a:pt x="2050648" y="427550"/>
                  </a:lnTo>
                  <a:lnTo>
                    <a:pt x="1974914" y="426225"/>
                  </a:lnTo>
                  <a:lnTo>
                    <a:pt x="1900024" y="424707"/>
                  </a:lnTo>
                  <a:lnTo>
                    <a:pt x="1826014" y="423001"/>
                  </a:lnTo>
                  <a:lnTo>
                    <a:pt x="1752920" y="421109"/>
                  </a:lnTo>
                  <a:lnTo>
                    <a:pt x="1680781" y="419034"/>
                  </a:lnTo>
                  <a:lnTo>
                    <a:pt x="1609633" y="416780"/>
                  </a:lnTo>
                  <a:lnTo>
                    <a:pt x="1539513" y="414349"/>
                  </a:lnTo>
                  <a:lnTo>
                    <a:pt x="1470458" y="411745"/>
                  </a:lnTo>
                  <a:lnTo>
                    <a:pt x="1402504" y="408971"/>
                  </a:lnTo>
                  <a:lnTo>
                    <a:pt x="1335689" y="406031"/>
                  </a:lnTo>
                  <a:lnTo>
                    <a:pt x="1270050" y="402926"/>
                  </a:lnTo>
                  <a:lnTo>
                    <a:pt x="1205623" y="399661"/>
                  </a:lnTo>
                  <a:lnTo>
                    <a:pt x="1142445" y="396239"/>
                  </a:lnTo>
                  <a:lnTo>
                    <a:pt x="1080554" y="392663"/>
                  </a:lnTo>
                  <a:lnTo>
                    <a:pt x="1019985" y="388935"/>
                  </a:lnTo>
                  <a:lnTo>
                    <a:pt x="960777" y="385059"/>
                  </a:lnTo>
                  <a:lnTo>
                    <a:pt x="902966" y="381039"/>
                  </a:lnTo>
                  <a:lnTo>
                    <a:pt x="846588" y="376877"/>
                  </a:lnTo>
                  <a:lnTo>
                    <a:pt x="791681" y="372577"/>
                  </a:lnTo>
                  <a:lnTo>
                    <a:pt x="738282" y="368141"/>
                  </a:lnTo>
                  <a:lnTo>
                    <a:pt x="686428" y="363573"/>
                  </a:lnTo>
                  <a:lnTo>
                    <a:pt x="636155" y="358876"/>
                  </a:lnTo>
                  <a:lnTo>
                    <a:pt x="587500" y="354053"/>
                  </a:lnTo>
                  <a:lnTo>
                    <a:pt x="540501" y="349107"/>
                  </a:lnTo>
                  <a:lnTo>
                    <a:pt x="495194" y="344042"/>
                  </a:lnTo>
                  <a:lnTo>
                    <a:pt x="451615" y="338861"/>
                  </a:lnTo>
                  <a:lnTo>
                    <a:pt x="409803" y="333566"/>
                  </a:lnTo>
                  <a:lnTo>
                    <a:pt x="369794" y="328161"/>
                  </a:lnTo>
                  <a:lnTo>
                    <a:pt x="331625" y="322650"/>
                  </a:lnTo>
                  <a:lnTo>
                    <a:pt x="260953" y="311318"/>
                  </a:lnTo>
                  <a:lnTo>
                    <a:pt x="198084" y="299596"/>
                  </a:lnTo>
                  <a:lnTo>
                    <a:pt x="143312" y="287510"/>
                  </a:lnTo>
                  <a:lnTo>
                    <a:pt x="96932" y="275085"/>
                  </a:lnTo>
                  <a:lnTo>
                    <a:pt x="59241" y="262345"/>
                  </a:lnTo>
                  <a:lnTo>
                    <a:pt x="19639" y="242701"/>
                  </a:lnTo>
                  <a:lnTo>
                    <a:pt x="0" y="215645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002785" y="2248915"/>
            <a:ext cx="32372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FFFFFF"/>
                </a:solidFill>
                <a:latin typeface="Constantia"/>
                <a:cs typeface="Constantia"/>
              </a:rPr>
              <a:t>С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ос</a:t>
            </a:r>
            <a:r>
              <a:rPr dirty="0" sz="1200" spc="-20">
                <a:solidFill>
                  <a:srgbClr val="FFFFFF"/>
                </a:solidFill>
                <a:latin typeface="Constantia"/>
                <a:cs typeface="Constantia"/>
              </a:rPr>
              <a:t>т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а</a:t>
            </a:r>
            <a:r>
              <a:rPr dirty="0" sz="1200" spc="-30">
                <a:solidFill>
                  <a:srgbClr val="FFFFFF"/>
                </a:solidFill>
                <a:latin typeface="Constantia"/>
                <a:cs typeface="Constantia"/>
              </a:rPr>
              <a:t>в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ле</a:t>
            </a:r>
            <a:r>
              <a:rPr dirty="0" sz="1200" spc="5">
                <a:solidFill>
                  <a:srgbClr val="FFFFFF"/>
                </a:solidFill>
                <a:latin typeface="Constantia"/>
                <a:cs typeface="Constantia"/>
              </a:rPr>
              <a:t>н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ие</a:t>
            </a:r>
            <a:r>
              <a:rPr dirty="0" sz="1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проек</a:t>
            </a:r>
            <a:r>
              <a:rPr dirty="0" sz="1200" spc="-15">
                <a:solidFill>
                  <a:srgbClr val="FFFFFF"/>
                </a:solidFill>
                <a:latin typeface="Constantia"/>
                <a:cs typeface="Constantia"/>
              </a:rPr>
              <a:t>т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а</a:t>
            </a:r>
            <a:r>
              <a:rPr dirty="0" sz="12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б</a:t>
            </a:r>
            <a:r>
              <a:rPr dirty="0" sz="1200" spc="-45">
                <a:solidFill>
                  <a:srgbClr val="FFFFFF"/>
                </a:solidFill>
                <a:latin typeface="Constantia"/>
                <a:cs typeface="Constantia"/>
              </a:rPr>
              <a:t>ю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д</a:t>
            </a:r>
            <a:r>
              <a:rPr dirty="0" sz="1200" spc="-30">
                <a:solidFill>
                  <a:srgbClr val="FFFFFF"/>
                </a:solidFill>
                <a:latin typeface="Constantia"/>
                <a:cs typeface="Constantia"/>
              </a:rPr>
              <a:t>ж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е</a:t>
            </a:r>
            <a:r>
              <a:rPr dirty="0" sz="1200" spc="-15">
                <a:solidFill>
                  <a:srgbClr val="FFFFFF"/>
                </a:solidFill>
                <a:latin typeface="Constantia"/>
                <a:cs typeface="Constantia"/>
              </a:rPr>
              <a:t>т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а</a:t>
            </a:r>
            <a:r>
              <a:rPr dirty="0" sz="1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на</a:t>
            </a:r>
            <a:r>
              <a:rPr dirty="0" sz="1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финан</a:t>
            </a:r>
            <a:r>
              <a:rPr dirty="0" sz="1200" spc="-30">
                <a:solidFill>
                  <a:srgbClr val="FFFFFF"/>
                </a:solidFill>
                <a:latin typeface="Constantia"/>
                <a:cs typeface="Constantia"/>
              </a:rPr>
              <a:t>с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ов</a:t>
            </a:r>
            <a:r>
              <a:rPr dirty="0" sz="1200" spc="-5">
                <a:solidFill>
                  <a:srgbClr val="FFFFFF"/>
                </a:solidFill>
                <a:latin typeface="Constantia"/>
                <a:cs typeface="Constantia"/>
              </a:rPr>
              <a:t>ый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96559" y="2431796"/>
            <a:ext cx="2508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solidFill>
                  <a:srgbClr val="FFFFFF"/>
                </a:solidFill>
                <a:latin typeface="Constantia"/>
                <a:cs typeface="Constantia"/>
              </a:rPr>
              <a:t>г</a:t>
            </a:r>
            <a:r>
              <a:rPr dirty="0" sz="1200" spc="-40">
                <a:solidFill>
                  <a:srgbClr val="FFFFFF"/>
                </a:solidFill>
                <a:latin typeface="Constantia"/>
                <a:cs typeface="Constantia"/>
              </a:rPr>
              <a:t>о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д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26664" y="2752344"/>
            <a:ext cx="5067300" cy="483234"/>
            <a:chOff x="3026664" y="2752344"/>
            <a:chExt cx="5067300" cy="483234"/>
          </a:xfrm>
        </p:grpSpPr>
        <p:sp>
          <p:nvSpPr>
            <p:cNvPr id="16" name="object 16"/>
            <p:cNvSpPr/>
            <p:nvPr/>
          </p:nvSpPr>
          <p:spPr>
            <a:xfrm>
              <a:off x="3039618" y="2765411"/>
              <a:ext cx="5041900" cy="457200"/>
            </a:xfrm>
            <a:custGeom>
              <a:avLst/>
              <a:gdLst/>
              <a:ahLst/>
              <a:cxnLst/>
              <a:rect l="l" t="t" r="r" b="b"/>
              <a:pathLst>
                <a:path w="5041900" h="457200">
                  <a:moveTo>
                    <a:pt x="2600715" y="0"/>
                  </a:moveTo>
                  <a:lnTo>
                    <a:pt x="2440676" y="0"/>
                  </a:lnTo>
                  <a:lnTo>
                    <a:pt x="2282541" y="894"/>
                  </a:lnTo>
                  <a:lnTo>
                    <a:pt x="2127189" y="2656"/>
                  </a:lnTo>
                  <a:lnTo>
                    <a:pt x="1974914" y="5260"/>
                  </a:lnTo>
                  <a:lnTo>
                    <a:pt x="1826014" y="8679"/>
                  </a:lnTo>
                  <a:lnTo>
                    <a:pt x="1680781" y="12885"/>
                  </a:lnTo>
                  <a:lnTo>
                    <a:pt x="1539513" y="17853"/>
                  </a:lnTo>
                  <a:lnTo>
                    <a:pt x="1402504" y="23555"/>
                  </a:lnTo>
                  <a:lnTo>
                    <a:pt x="1270050" y="29965"/>
                  </a:lnTo>
                  <a:lnTo>
                    <a:pt x="1142445" y="37056"/>
                  </a:lnTo>
                  <a:lnTo>
                    <a:pt x="1019985" y="44800"/>
                  </a:lnTo>
                  <a:lnTo>
                    <a:pt x="902966" y="53172"/>
                  </a:lnTo>
                  <a:lnTo>
                    <a:pt x="846588" y="57585"/>
                  </a:lnTo>
                  <a:lnTo>
                    <a:pt x="791681" y="62144"/>
                  </a:lnTo>
                  <a:lnTo>
                    <a:pt x="738282" y="66847"/>
                  </a:lnTo>
                  <a:lnTo>
                    <a:pt x="686428" y="71690"/>
                  </a:lnTo>
                  <a:lnTo>
                    <a:pt x="636155" y="76670"/>
                  </a:lnTo>
                  <a:lnTo>
                    <a:pt x="587500" y="81783"/>
                  </a:lnTo>
                  <a:lnTo>
                    <a:pt x="540501" y="87026"/>
                  </a:lnTo>
                  <a:lnTo>
                    <a:pt x="495194" y="92396"/>
                  </a:lnTo>
                  <a:lnTo>
                    <a:pt x="451615" y="97889"/>
                  </a:lnTo>
                  <a:lnTo>
                    <a:pt x="409803" y="103502"/>
                  </a:lnTo>
                  <a:lnTo>
                    <a:pt x="369794" y="109231"/>
                  </a:lnTo>
                  <a:lnTo>
                    <a:pt x="331625" y="115074"/>
                  </a:lnTo>
                  <a:lnTo>
                    <a:pt x="260953" y="127086"/>
                  </a:lnTo>
                  <a:lnTo>
                    <a:pt x="198084" y="139511"/>
                  </a:lnTo>
                  <a:lnTo>
                    <a:pt x="143312" y="152322"/>
                  </a:lnTo>
                  <a:lnTo>
                    <a:pt x="96932" y="165492"/>
                  </a:lnTo>
                  <a:lnTo>
                    <a:pt x="59241" y="178995"/>
                  </a:lnTo>
                  <a:lnTo>
                    <a:pt x="19639" y="199814"/>
                  </a:lnTo>
                  <a:lnTo>
                    <a:pt x="0" y="228486"/>
                  </a:lnTo>
                  <a:lnTo>
                    <a:pt x="1245" y="235742"/>
                  </a:lnTo>
                  <a:lnTo>
                    <a:pt x="30532" y="264169"/>
                  </a:lnTo>
                  <a:lnTo>
                    <a:pt x="76982" y="284769"/>
                  </a:lnTo>
                  <a:lnTo>
                    <a:pt x="119054" y="298109"/>
                  </a:lnTo>
                  <a:lnTo>
                    <a:pt x="169667" y="311103"/>
                  </a:lnTo>
                  <a:lnTo>
                    <a:pt x="228525" y="323724"/>
                  </a:lnTo>
                  <a:lnTo>
                    <a:pt x="295332" y="335946"/>
                  </a:lnTo>
                  <a:lnTo>
                    <a:pt x="369794" y="347742"/>
                  </a:lnTo>
                  <a:lnTo>
                    <a:pt x="409803" y="353471"/>
                  </a:lnTo>
                  <a:lnTo>
                    <a:pt x="451615" y="359084"/>
                  </a:lnTo>
                  <a:lnTo>
                    <a:pt x="495194" y="364577"/>
                  </a:lnTo>
                  <a:lnTo>
                    <a:pt x="540501" y="369947"/>
                  </a:lnTo>
                  <a:lnTo>
                    <a:pt x="587500" y="375190"/>
                  </a:lnTo>
                  <a:lnTo>
                    <a:pt x="636155" y="380303"/>
                  </a:lnTo>
                  <a:lnTo>
                    <a:pt x="686428" y="385283"/>
                  </a:lnTo>
                  <a:lnTo>
                    <a:pt x="738282" y="390126"/>
                  </a:lnTo>
                  <a:lnTo>
                    <a:pt x="791681" y="394829"/>
                  </a:lnTo>
                  <a:lnTo>
                    <a:pt x="846588" y="399388"/>
                  </a:lnTo>
                  <a:lnTo>
                    <a:pt x="902966" y="403801"/>
                  </a:lnTo>
                  <a:lnTo>
                    <a:pt x="1019985" y="412173"/>
                  </a:lnTo>
                  <a:lnTo>
                    <a:pt x="1142445" y="419917"/>
                  </a:lnTo>
                  <a:lnTo>
                    <a:pt x="1270050" y="427008"/>
                  </a:lnTo>
                  <a:lnTo>
                    <a:pt x="1402504" y="433418"/>
                  </a:lnTo>
                  <a:lnTo>
                    <a:pt x="1539513" y="439120"/>
                  </a:lnTo>
                  <a:lnTo>
                    <a:pt x="1680781" y="444088"/>
                  </a:lnTo>
                  <a:lnTo>
                    <a:pt x="1826014" y="448294"/>
                  </a:lnTo>
                  <a:lnTo>
                    <a:pt x="1974914" y="451713"/>
                  </a:lnTo>
                  <a:lnTo>
                    <a:pt x="2127189" y="454317"/>
                  </a:lnTo>
                  <a:lnTo>
                    <a:pt x="2282541" y="456079"/>
                  </a:lnTo>
                  <a:lnTo>
                    <a:pt x="2440676" y="456973"/>
                  </a:lnTo>
                  <a:lnTo>
                    <a:pt x="2600715" y="456973"/>
                  </a:lnTo>
                  <a:lnTo>
                    <a:pt x="2758850" y="456079"/>
                  </a:lnTo>
                  <a:lnTo>
                    <a:pt x="2914202" y="454317"/>
                  </a:lnTo>
                  <a:lnTo>
                    <a:pt x="3066477" y="451713"/>
                  </a:lnTo>
                  <a:lnTo>
                    <a:pt x="3215377" y="448294"/>
                  </a:lnTo>
                  <a:lnTo>
                    <a:pt x="3360610" y="444088"/>
                  </a:lnTo>
                  <a:lnTo>
                    <a:pt x="3501878" y="439120"/>
                  </a:lnTo>
                  <a:lnTo>
                    <a:pt x="3638887" y="433418"/>
                  </a:lnTo>
                  <a:lnTo>
                    <a:pt x="3771341" y="427008"/>
                  </a:lnTo>
                  <a:lnTo>
                    <a:pt x="3898946" y="419917"/>
                  </a:lnTo>
                  <a:lnTo>
                    <a:pt x="4021406" y="412173"/>
                  </a:lnTo>
                  <a:lnTo>
                    <a:pt x="4138425" y="403801"/>
                  </a:lnTo>
                  <a:lnTo>
                    <a:pt x="4194803" y="399388"/>
                  </a:lnTo>
                  <a:lnTo>
                    <a:pt x="4249710" y="394829"/>
                  </a:lnTo>
                  <a:lnTo>
                    <a:pt x="4303109" y="390126"/>
                  </a:lnTo>
                  <a:lnTo>
                    <a:pt x="4354963" y="385283"/>
                  </a:lnTo>
                  <a:lnTo>
                    <a:pt x="4405236" y="380303"/>
                  </a:lnTo>
                  <a:lnTo>
                    <a:pt x="4453891" y="375190"/>
                  </a:lnTo>
                  <a:lnTo>
                    <a:pt x="4500890" y="369947"/>
                  </a:lnTo>
                  <a:lnTo>
                    <a:pt x="4546197" y="364577"/>
                  </a:lnTo>
                  <a:lnTo>
                    <a:pt x="4589776" y="359084"/>
                  </a:lnTo>
                  <a:lnTo>
                    <a:pt x="4631588" y="353471"/>
                  </a:lnTo>
                  <a:lnTo>
                    <a:pt x="4671597" y="347742"/>
                  </a:lnTo>
                  <a:lnTo>
                    <a:pt x="4709766" y="341899"/>
                  </a:lnTo>
                  <a:lnTo>
                    <a:pt x="4780438" y="329887"/>
                  </a:lnTo>
                  <a:lnTo>
                    <a:pt x="4843307" y="317462"/>
                  </a:lnTo>
                  <a:lnTo>
                    <a:pt x="4898079" y="304651"/>
                  </a:lnTo>
                  <a:lnTo>
                    <a:pt x="4944459" y="291481"/>
                  </a:lnTo>
                  <a:lnTo>
                    <a:pt x="4982150" y="277978"/>
                  </a:lnTo>
                  <a:lnTo>
                    <a:pt x="5021752" y="257159"/>
                  </a:lnTo>
                  <a:lnTo>
                    <a:pt x="5041391" y="228486"/>
                  </a:lnTo>
                  <a:lnTo>
                    <a:pt x="5040146" y="221231"/>
                  </a:lnTo>
                  <a:lnTo>
                    <a:pt x="5010859" y="192804"/>
                  </a:lnTo>
                  <a:lnTo>
                    <a:pt x="4964409" y="172204"/>
                  </a:lnTo>
                  <a:lnTo>
                    <a:pt x="4922337" y="158864"/>
                  </a:lnTo>
                  <a:lnTo>
                    <a:pt x="4871724" y="145870"/>
                  </a:lnTo>
                  <a:lnTo>
                    <a:pt x="4812866" y="133249"/>
                  </a:lnTo>
                  <a:lnTo>
                    <a:pt x="4746059" y="121027"/>
                  </a:lnTo>
                  <a:lnTo>
                    <a:pt x="4671597" y="109231"/>
                  </a:lnTo>
                  <a:lnTo>
                    <a:pt x="4631588" y="103502"/>
                  </a:lnTo>
                  <a:lnTo>
                    <a:pt x="4589776" y="97889"/>
                  </a:lnTo>
                  <a:lnTo>
                    <a:pt x="4546197" y="92396"/>
                  </a:lnTo>
                  <a:lnTo>
                    <a:pt x="4500890" y="87026"/>
                  </a:lnTo>
                  <a:lnTo>
                    <a:pt x="4453891" y="81783"/>
                  </a:lnTo>
                  <a:lnTo>
                    <a:pt x="4405236" y="76670"/>
                  </a:lnTo>
                  <a:lnTo>
                    <a:pt x="4354963" y="71690"/>
                  </a:lnTo>
                  <a:lnTo>
                    <a:pt x="4303109" y="66847"/>
                  </a:lnTo>
                  <a:lnTo>
                    <a:pt x="4249710" y="62144"/>
                  </a:lnTo>
                  <a:lnTo>
                    <a:pt x="4194803" y="57585"/>
                  </a:lnTo>
                  <a:lnTo>
                    <a:pt x="4138425" y="53172"/>
                  </a:lnTo>
                  <a:lnTo>
                    <a:pt x="4021406" y="44800"/>
                  </a:lnTo>
                  <a:lnTo>
                    <a:pt x="3898946" y="37056"/>
                  </a:lnTo>
                  <a:lnTo>
                    <a:pt x="3771341" y="29965"/>
                  </a:lnTo>
                  <a:lnTo>
                    <a:pt x="3638887" y="23555"/>
                  </a:lnTo>
                  <a:lnTo>
                    <a:pt x="3501878" y="17853"/>
                  </a:lnTo>
                  <a:lnTo>
                    <a:pt x="3360610" y="12885"/>
                  </a:lnTo>
                  <a:lnTo>
                    <a:pt x="3215377" y="8679"/>
                  </a:lnTo>
                  <a:lnTo>
                    <a:pt x="3066477" y="5260"/>
                  </a:lnTo>
                  <a:lnTo>
                    <a:pt x="2914202" y="2656"/>
                  </a:lnTo>
                  <a:lnTo>
                    <a:pt x="2758850" y="894"/>
                  </a:lnTo>
                  <a:lnTo>
                    <a:pt x="260071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39618" y="2765298"/>
              <a:ext cx="5041900" cy="457200"/>
            </a:xfrm>
            <a:custGeom>
              <a:avLst/>
              <a:gdLst/>
              <a:ahLst/>
              <a:cxnLst/>
              <a:rect l="l" t="t" r="r" b="b"/>
              <a:pathLst>
                <a:path w="5041900" h="457200">
                  <a:moveTo>
                    <a:pt x="0" y="228600"/>
                  </a:moveTo>
                  <a:lnTo>
                    <a:pt x="30532" y="192917"/>
                  </a:lnTo>
                  <a:lnTo>
                    <a:pt x="76982" y="172317"/>
                  </a:lnTo>
                  <a:lnTo>
                    <a:pt x="119054" y="158977"/>
                  </a:lnTo>
                  <a:lnTo>
                    <a:pt x="169667" y="145983"/>
                  </a:lnTo>
                  <a:lnTo>
                    <a:pt x="228525" y="133362"/>
                  </a:lnTo>
                  <a:lnTo>
                    <a:pt x="295332" y="121140"/>
                  </a:lnTo>
                  <a:lnTo>
                    <a:pt x="369794" y="109344"/>
                  </a:lnTo>
                  <a:lnTo>
                    <a:pt x="409803" y="103615"/>
                  </a:lnTo>
                  <a:lnTo>
                    <a:pt x="451615" y="98002"/>
                  </a:lnTo>
                  <a:lnTo>
                    <a:pt x="495194" y="92509"/>
                  </a:lnTo>
                  <a:lnTo>
                    <a:pt x="540501" y="87139"/>
                  </a:lnTo>
                  <a:lnTo>
                    <a:pt x="587500" y="81896"/>
                  </a:lnTo>
                  <a:lnTo>
                    <a:pt x="636155" y="76783"/>
                  </a:lnTo>
                  <a:lnTo>
                    <a:pt x="686428" y="71803"/>
                  </a:lnTo>
                  <a:lnTo>
                    <a:pt x="738282" y="66960"/>
                  </a:lnTo>
                  <a:lnTo>
                    <a:pt x="791681" y="62257"/>
                  </a:lnTo>
                  <a:lnTo>
                    <a:pt x="846588" y="57698"/>
                  </a:lnTo>
                  <a:lnTo>
                    <a:pt x="902966" y="53285"/>
                  </a:lnTo>
                  <a:lnTo>
                    <a:pt x="960777" y="49022"/>
                  </a:lnTo>
                  <a:lnTo>
                    <a:pt x="1019985" y="44913"/>
                  </a:lnTo>
                  <a:lnTo>
                    <a:pt x="1080554" y="40961"/>
                  </a:lnTo>
                  <a:lnTo>
                    <a:pt x="1142445" y="37169"/>
                  </a:lnTo>
                  <a:lnTo>
                    <a:pt x="1205623" y="33540"/>
                  </a:lnTo>
                  <a:lnTo>
                    <a:pt x="1270050" y="30078"/>
                  </a:lnTo>
                  <a:lnTo>
                    <a:pt x="1335689" y="26786"/>
                  </a:lnTo>
                  <a:lnTo>
                    <a:pt x="1402504" y="23668"/>
                  </a:lnTo>
                  <a:lnTo>
                    <a:pt x="1470458" y="20727"/>
                  </a:lnTo>
                  <a:lnTo>
                    <a:pt x="1539513" y="17966"/>
                  </a:lnTo>
                  <a:lnTo>
                    <a:pt x="1609633" y="15389"/>
                  </a:lnTo>
                  <a:lnTo>
                    <a:pt x="1680781" y="12998"/>
                  </a:lnTo>
                  <a:lnTo>
                    <a:pt x="1752920" y="10798"/>
                  </a:lnTo>
                  <a:lnTo>
                    <a:pt x="1826014" y="8792"/>
                  </a:lnTo>
                  <a:lnTo>
                    <a:pt x="1900024" y="6982"/>
                  </a:lnTo>
                  <a:lnTo>
                    <a:pt x="1974914" y="5373"/>
                  </a:lnTo>
                  <a:lnTo>
                    <a:pt x="2050648" y="3967"/>
                  </a:lnTo>
                  <a:lnTo>
                    <a:pt x="2127189" y="2769"/>
                  </a:lnTo>
                  <a:lnTo>
                    <a:pt x="2204498" y="1781"/>
                  </a:lnTo>
                  <a:lnTo>
                    <a:pt x="2282541" y="1007"/>
                  </a:lnTo>
                  <a:lnTo>
                    <a:pt x="2361279" y="449"/>
                  </a:lnTo>
                  <a:lnTo>
                    <a:pt x="2440676" y="113"/>
                  </a:lnTo>
                  <a:lnTo>
                    <a:pt x="2520696" y="0"/>
                  </a:lnTo>
                  <a:lnTo>
                    <a:pt x="2600715" y="113"/>
                  </a:lnTo>
                  <a:lnTo>
                    <a:pt x="2680112" y="449"/>
                  </a:lnTo>
                  <a:lnTo>
                    <a:pt x="2758850" y="1007"/>
                  </a:lnTo>
                  <a:lnTo>
                    <a:pt x="2836893" y="1781"/>
                  </a:lnTo>
                  <a:lnTo>
                    <a:pt x="2914202" y="2769"/>
                  </a:lnTo>
                  <a:lnTo>
                    <a:pt x="2990743" y="3967"/>
                  </a:lnTo>
                  <a:lnTo>
                    <a:pt x="3066477" y="5373"/>
                  </a:lnTo>
                  <a:lnTo>
                    <a:pt x="3141367" y="6982"/>
                  </a:lnTo>
                  <a:lnTo>
                    <a:pt x="3215377" y="8792"/>
                  </a:lnTo>
                  <a:lnTo>
                    <a:pt x="3288471" y="10798"/>
                  </a:lnTo>
                  <a:lnTo>
                    <a:pt x="3360610" y="12998"/>
                  </a:lnTo>
                  <a:lnTo>
                    <a:pt x="3431758" y="15389"/>
                  </a:lnTo>
                  <a:lnTo>
                    <a:pt x="3501878" y="17966"/>
                  </a:lnTo>
                  <a:lnTo>
                    <a:pt x="3570933" y="20727"/>
                  </a:lnTo>
                  <a:lnTo>
                    <a:pt x="3638887" y="23668"/>
                  </a:lnTo>
                  <a:lnTo>
                    <a:pt x="3705702" y="26786"/>
                  </a:lnTo>
                  <a:lnTo>
                    <a:pt x="3771341" y="30078"/>
                  </a:lnTo>
                  <a:lnTo>
                    <a:pt x="3835768" y="33540"/>
                  </a:lnTo>
                  <a:lnTo>
                    <a:pt x="3898946" y="37169"/>
                  </a:lnTo>
                  <a:lnTo>
                    <a:pt x="3960837" y="40961"/>
                  </a:lnTo>
                  <a:lnTo>
                    <a:pt x="4021406" y="44913"/>
                  </a:lnTo>
                  <a:lnTo>
                    <a:pt x="4080614" y="49022"/>
                  </a:lnTo>
                  <a:lnTo>
                    <a:pt x="4138425" y="53285"/>
                  </a:lnTo>
                  <a:lnTo>
                    <a:pt x="4194803" y="57698"/>
                  </a:lnTo>
                  <a:lnTo>
                    <a:pt x="4249710" y="62257"/>
                  </a:lnTo>
                  <a:lnTo>
                    <a:pt x="4303109" y="66960"/>
                  </a:lnTo>
                  <a:lnTo>
                    <a:pt x="4354963" y="71803"/>
                  </a:lnTo>
                  <a:lnTo>
                    <a:pt x="4405236" y="76783"/>
                  </a:lnTo>
                  <a:lnTo>
                    <a:pt x="4453891" y="81896"/>
                  </a:lnTo>
                  <a:lnTo>
                    <a:pt x="4500890" y="87139"/>
                  </a:lnTo>
                  <a:lnTo>
                    <a:pt x="4546197" y="92509"/>
                  </a:lnTo>
                  <a:lnTo>
                    <a:pt x="4589776" y="98002"/>
                  </a:lnTo>
                  <a:lnTo>
                    <a:pt x="4631588" y="103615"/>
                  </a:lnTo>
                  <a:lnTo>
                    <a:pt x="4671597" y="109344"/>
                  </a:lnTo>
                  <a:lnTo>
                    <a:pt x="4709766" y="115187"/>
                  </a:lnTo>
                  <a:lnTo>
                    <a:pt x="4780438" y="127199"/>
                  </a:lnTo>
                  <a:lnTo>
                    <a:pt x="4843307" y="139624"/>
                  </a:lnTo>
                  <a:lnTo>
                    <a:pt x="4898079" y="152435"/>
                  </a:lnTo>
                  <a:lnTo>
                    <a:pt x="4944459" y="165605"/>
                  </a:lnTo>
                  <a:lnTo>
                    <a:pt x="4982150" y="179108"/>
                  </a:lnTo>
                  <a:lnTo>
                    <a:pt x="5021752" y="199927"/>
                  </a:lnTo>
                  <a:lnTo>
                    <a:pt x="5041391" y="228600"/>
                  </a:lnTo>
                  <a:lnTo>
                    <a:pt x="5040146" y="235855"/>
                  </a:lnTo>
                  <a:lnTo>
                    <a:pt x="5010859" y="264282"/>
                  </a:lnTo>
                  <a:lnTo>
                    <a:pt x="4964409" y="284882"/>
                  </a:lnTo>
                  <a:lnTo>
                    <a:pt x="4922337" y="298222"/>
                  </a:lnTo>
                  <a:lnTo>
                    <a:pt x="4871724" y="311216"/>
                  </a:lnTo>
                  <a:lnTo>
                    <a:pt x="4812866" y="323837"/>
                  </a:lnTo>
                  <a:lnTo>
                    <a:pt x="4746059" y="336059"/>
                  </a:lnTo>
                  <a:lnTo>
                    <a:pt x="4671597" y="347855"/>
                  </a:lnTo>
                  <a:lnTo>
                    <a:pt x="4631588" y="353584"/>
                  </a:lnTo>
                  <a:lnTo>
                    <a:pt x="4589776" y="359197"/>
                  </a:lnTo>
                  <a:lnTo>
                    <a:pt x="4546197" y="364690"/>
                  </a:lnTo>
                  <a:lnTo>
                    <a:pt x="4500890" y="370060"/>
                  </a:lnTo>
                  <a:lnTo>
                    <a:pt x="4453891" y="375303"/>
                  </a:lnTo>
                  <a:lnTo>
                    <a:pt x="4405236" y="380416"/>
                  </a:lnTo>
                  <a:lnTo>
                    <a:pt x="4354963" y="385396"/>
                  </a:lnTo>
                  <a:lnTo>
                    <a:pt x="4303109" y="390239"/>
                  </a:lnTo>
                  <a:lnTo>
                    <a:pt x="4249710" y="394942"/>
                  </a:lnTo>
                  <a:lnTo>
                    <a:pt x="4194803" y="399501"/>
                  </a:lnTo>
                  <a:lnTo>
                    <a:pt x="4138425" y="403914"/>
                  </a:lnTo>
                  <a:lnTo>
                    <a:pt x="4080614" y="408177"/>
                  </a:lnTo>
                  <a:lnTo>
                    <a:pt x="4021406" y="412286"/>
                  </a:lnTo>
                  <a:lnTo>
                    <a:pt x="3960837" y="416238"/>
                  </a:lnTo>
                  <a:lnTo>
                    <a:pt x="3898946" y="420030"/>
                  </a:lnTo>
                  <a:lnTo>
                    <a:pt x="3835768" y="423659"/>
                  </a:lnTo>
                  <a:lnTo>
                    <a:pt x="3771341" y="427121"/>
                  </a:lnTo>
                  <a:lnTo>
                    <a:pt x="3705702" y="430413"/>
                  </a:lnTo>
                  <a:lnTo>
                    <a:pt x="3638887" y="433531"/>
                  </a:lnTo>
                  <a:lnTo>
                    <a:pt x="3570933" y="436472"/>
                  </a:lnTo>
                  <a:lnTo>
                    <a:pt x="3501878" y="439233"/>
                  </a:lnTo>
                  <a:lnTo>
                    <a:pt x="3431758" y="441810"/>
                  </a:lnTo>
                  <a:lnTo>
                    <a:pt x="3360610" y="444201"/>
                  </a:lnTo>
                  <a:lnTo>
                    <a:pt x="3288471" y="446401"/>
                  </a:lnTo>
                  <a:lnTo>
                    <a:pt x="3215377" y="448407"/>
                  </a:lnTo>
                  <a:lnTo>
                    <a:pt x="3141367" y="450217"/>
                  </a:lnTo>
                  <a:lnTo>
                    <a:pt x="3066477" y="451826"/>
                  </a:lnTo>
                  <a:lnTo>
                    <a:pt x="2990743" y="453232"/>
                  </a:lnTo>
                  <a:lnTo>
                    <a:pt x="2914202" y="454430"/>
                  </a:lnTo>
                  <a:lnTo>
                    <a:pt x="2836893" y="455418"/>
                  </a:lnTo>
                  <a:lnTo>
                    <a:pt x="2758850" y="456192"/>
                  </a:lnTo>
                  <a:lnTo>
                    <a:pt x="2680112" y="456750"/>
                  </a:lnTo>
                  <a:lnTo>
                    <a:pt x="2600715" y="457086"/>
                  </a:lnTo>
                  <a:lnTo>
                    <a:pt x="2520696" y="457200"/>
                  </a:lnTo>
                  <a:lnTo>
                    <a:pt x="2440676" y="457086"/>
                  </a:lnTo>
                  <a:lnTo>
                    <a:pt x="2361279" y="456750"/>
                  </a:lnTo>
                  <a:lnTo>
                    <a:pt x="2282541" y="456192"/>
                  </a:lnTo>
                  <a:lnTo>
                    <a:pt x="2204498" y="455418"/>
                  </a:lnTo>
                  <a:lnTo>
                    <a:pt x="2127189" y="454430"/>
                  </a:lnTo>
                  <a:lnTo>
                    <a:pt x="2050648" y="453232"/>
                  </a:lnTo>
                  <a:lnTo>
                    <a:pt x="1974914" y="451826"/>
                  </a:lnTo>
                  <a:lnTo>
                    <a:pt x="1900024" y="450217"/>
                  </a:lnTo>
                  <a:lnTo>
                    <a:pt x="1826014" y="448407"/>
                  </a:lnTo>
                  <a:lnTo>
                    <a:pt x="1752920" y="446401"/>
                  </a:lnTo>
                  <a:lnTo>
                    <a:pt x="1680781" y="444201"/>
                  </a:lnTo>
                  <a:lnTo>
                    <a:pt x="1609633" y="441810"/>
                  </a:lnTo>
                  <a:lnTo>
                    <a:pt x="1539513" y="439233"/>
                  </a:lnTo>
                  <a:lnTo>
                    <a:pt x="1470458" y="436472"/>
                  </a:lnTo>
                  <a:lnTo>
                    <a:pt x="1402504" y="433531"/>
                  </a:lnTo>
                  <a:lnTo>
                    <a:pt x="1335689" y="430413"/>
                  </a:lnTo>
                  <a:lnTo>
                    <a:pt x="1270050" y="427121"/>
                  </a:lnTo>
                  <a:lnTo>
                    <a:pt x="1205623" y="423659"/>
                  </a:lnTo>
                  <a:lnTo>
                    <a:pt x="1142445" y="420030"/>
                  </a:lnTo>
                  <a:lnTo>
                    <a:pt x="1080554" y="416238"/>
                  </a:lnTo>
                  <a:lnTo>
                    <a:pt x="1019985" y="412286"/>
                  </a:lnTo>
                  <a:lnTo>
                    <a:pt x="960777" y="408177"/>
                  </a:lnTo>
                  <a:lnTo>
                    <a:pt x="902966" y="403914"/>
                  </a:lnTo>
                  <a:lnTo>
                    <a:pt x="846588" y="399501"/>
                  </a:lnTo>
                  <a:lnTo>
                    <a:pt x="791681" y="394942"/>
                  </a:lnTo>
                  <a:lnTo>
                    <a:pt x="738282" y="390239"/>
                  </a:lnTo>
                  <a:lnTo>
                    <a:pt x="686428" y="385396"/>
                  </a:lnTo>
                  <a:lnTo>
                    <a:pt x="636155" y="380416"/>
                  </a:lnTo>
                  <a:lnTo>
                    <a:pt x="587500" y="375303"/>
                  </a:lnTo>
                  <a:lnTo>
                    <a:pt x="540501" y="370060"/>
                  </a:lnTo>
                  <a:lnTo>
                    <a:pt x="495194" y="364690"/>
                  </a:lnTo>
                  <a:lnTo>
                    <a:pt x="451615" y="359197"/>
                  </a:lnTo>
                  <a:lnTo>
                    <a:pt x="409803" y="353584"/>
                  </a:lnTo>
                  <a:lnTo>
                    <a:pt x="369794" y="347855"/>
                  </a:lnTo>
                  <a:lnTo>
                    <a:pt x="331625" y="342012"/>
                  </a:lnTo>
                  <a:lnTo>
                    <a:pt x="260953" y="330000"/>
                  </a:lnTo>
                  <a:lnTo>
                    <a:pt x="198084" y="317575"/>
                  </a:lnTo>
                  <a:lnTo>
                    <a:pt x="143312" y="304764"/>
                  </a:lnTo>
                  <a:lnTo>
                    <a:pt x="96932" y="291594"/>
                  </a:lnTo>
                  <a:lnTo>
                    <a:pt x="59241" y="278091"/>
                  </a:lnTo>
                  <a:lnTo>
                    <a:pt x="19639" y="257272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4326763" y="2880740"/>
            <a:ext cx="24657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onstantia"/>
                <a:cs typeface="Constantia"/>
              </a:rPr>
              <a:t>О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р</a:t>
            </a:r>
            <a:r>
              <a:rPr dirty="0" sz="1200" spc="-30">
                <a:solidFill>
                  <a:srgbClr val="FFFFFF"/>
                </a:solidFill>
                <a:latin typeface="Constantia"/>
                <a:cs typeface="Constantia"/>
              </a:rPr>
              <a:t>г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анизация</a:t>
            </a:r>
            <a:r>
              <a:rPr dirty="0" sz="1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и</a:t>
            </a:r>
            <a:r>
              <a:rPr dirty="0" sz="1200" spc="-5">
                <a:solidFill>
                  <a:srgbClr val="FFFFFF"/>
                </a:solidFill>
                <a:latin typeface="Constantia"/>
                <a:cs typeface="Constantia"/>
              </a:rPr>
              <a:t>сп</a:t>
            </a:r>
            <a:r>
              <a:rPr dirty="0" sz="1200" spc="-55">
                <a:solidFill>
                  <a:srgbClr val="FFFFFF"/>
                </a:solidFill>
                <a:latin typeface="Constantia"/>
                <a:cs typeface="Constantia"/>
              </a:rPr>
              <a:t>о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лне</a:t>
            </a:r>
            <a:r>
              <a:rPr dirty="0" sz="1200" spc="5">
                <a:solidFill>
                  <a:srgbClr val="FFFFFF"/>
                </a:solidFill>
                <a:latin typeface="Constantia"/>
                <a:cs typeface="Constantia"/>
              </a:rPr>
              <a:t>н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ия</a:t>
            </a:r>
            <a:r>
              <a:rPr dirty="0" sz="1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б</a:t>
            </a:r>
            <a:r>
              <a:rPr dirty="0" sz="1200" spc="-45">
                <a:solidFill>
                  <a:srgbClr val="FFFFFF"/>
                </a:solidFill>
                <a:latin typeface="Constantia"/>
                <a:cs typeface="Constantia"/>
              </a:rPr>
              <a:t>ю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д</a:t>
            </a:r>
            <a:r>
              <a:rPr dirty="0" sz="1200" spc="-30">
                <a:solidFill>
                  <a:srgbClr val="FFFFFF"/>
                </a:solidFill>
                <a:latin typeface="Constantia"/>
                <a:cs typeface="Constantia"/>
              </a:rPr>
              <a:t>ж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е</a:t>
            </a:r>
            <a:r>
              <a:rPr dirty="0" sz="1200" spc="-15">
                <a:solidFill>
                  <a:srgbClr val="FFFFFF"/>
                </a:solidFill>
                <a:latin typeface="Constantia"/>
                <a:cs typeface="Constantia"/>
              </a:rPr>
              <a:t>т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а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24200" y="3284220"/>
            <a:ext cx="4994275" cy="483234"/>
            <a:chOff x="3124200" y="3284220"/>
            <a:chExt cx="4994275" cy="483234"/>
          </a:xfrm>
        </p:grpSpPr>
        <p:sp>
          <p:nvSpPr>
            <p:cNvPr id="20" name="object 20"/>
            <p:cNvSpPr/>
            <p:nvPr/>
          </p:nvSpPr>
          <p:spPr>
            <a:xfrm>
              <a:off x="3137153" y="3297174"/>
              <a:ext cx="4968240" cy="457200"/>
            </a:xfrm>
            <a:custGeom>
              <a:avLst/>
              <a:gdLst/>
              <a:ahLst/>
              <a:cxnLst/>
              <a:rect l="l" t="t" r="r" b="b"/>
              <a:pathLst>
                <a:path w="4968240" h="457200">
                  <a:moveTo>
                    <a:pt x="2484120" y="0"/>
                  </a:moveTo>
                  <a:lnTo>
                    <a:pt x="2323960" y="467"/>
                  </a:lnTo>
                  <a:lnTo>
                    <a:pt x="2166507" y="1851"/>
                  </a:lnTo>
                  <a:lnTo>
                    <a:pt x="2012068" y="4122"/>
                  </a:lnTo>
                  <a:lnTo>
                    <a:pt x="1860952" y="7253"/>
                  </a:lnTo>
                  <a:lnTo>
                    <a:pt x="1713467" y="11214"/>
                  </a:lnTo>
                  <a:lnTo>
                    <a:pt x="1569922" y="15978"/>
                  </a:lnTo>
                  <a:lnTo>
                    <a:pt x="1430625" y="21517"/>
                  </a:lnTo>
                  <a:lnTo>
                    <a:pt x="1295884" y="27801"/>
                  </a:lnTo>
                  <a:lnTo>
                    <a:pt x="1166009" y="34802"/>
                  </a:lnTo>
                  <a:lnTo>
                    <a:pt x="1041306" y="42492"/>
                  </a:lnTo>
                  <a:lnTo>
                    <a:pt x="980991" y="46587"/>
                  </a:lnTo>
                  <a:lnTo>
                    <a:pt x="922085" y="50843"/>
                  </a:lnTo>
                  <a:lnTo>
                    <a:pt x="864627" y="55257"/>
                  </a:lnTo>
                  <a:lnTo>
                    <a:pt x="808654" y="59825"/>
                  </a:lnTo>
                  <a:lnTo>
                    <a:pt x="754207" y="64545"/>
                  </a:lnTo>
                  <a:lnTo>
                    <a:pt x="701322" y="69412"/>
                  </a:lnTo>
                  <a:lnTo>
                    <a:pt x="650039" y="74423"/>
                  </a:lnTo>
                  <a:lnTo>
                    <a:pt x="600397" y="79574"/>
                  </a:lnTo>
                  <a:lnTo>
                    <a:pt x="552433" y="84862"/>
                  </a:lnTo>
                  <a:lnTo>
                    <a:pt x="506187" y="90282"/>
                  </a:lnTo>
                  <a:lnTo>
                    <a:pt x="461696" y="95833"/>
                  </a:lnTo>
                  <a:lnTo>
                    <a:pt x="419000" y="101510"/>
                  </a:lnTo>
                  <a:lnTo>
                    <a:pt x="378137" y="107309"/>
                  </a:lnTo>
                  <a:lnTo>
                    <a:pt x="339146" y="113227"/>
                  </a:lnTo>
                  <a:lnTo>
                    <a:pt x="266932" y="125406"/>
                  </a:lnTo>
                  <a:lnTo>
                    <a:pt x="202667" y="138018"/>
                  </a:lnTo>
                  <a:lnTo>
                    <a:pt x="146660" y="151036"/>
                  </a:lnTo>
                  <a:lnTo>
                    <a:pt x="99218" y="164430"/>
                  </a:lnTo>
                  <a:lnTo>
                    <a:pt x="60650" y="178171"/>
                  </a:lnTo>
                  <a:lnTo>
                    <a:pt x="20112" y="199375"/>
                  </a:lnTo>
                  <a:lnTo>
                    <a:pt x="0" y="228600"/>
                  </a:lnTo>
                  <a:lnTo>
                    <a:pt x="1276" y="235997"/>
                  </a:lnTo>
                  <a:lnTo>
                    <a:pt x="31265" y="264966"/>
                  </a:lnTo>
                  <a:lnTo>
                    <a:pt x="78805" y="285940"/>
                  </a:lnTo>
                  <a:lnTo>
                    <a:pt x="121849" y="299512"/>
                  </a:lnTo>
                  <a:lnTo>
                    <a:pt x="173612" y="312721"/>
                  </a:lnTo>
                  <a:lnTo>
                    <a:pt x="233787" y="325539"/>
                  </a:lnTo>
                  <a:lnTo>
                    <a:pt x="302065" y="337938"/>
                  </a:lnTo>
                  <a:lnTo>
                    <a:pt x="378137" y="349890"/>
                  </a:lnTo>
                  <a:lnTo>
                    <a:pt x="419000" y="355689"/>
                  </a:lnTo>
                  <a:lnTo>
                    <a:pt x="461696" y="361366"/>
                  </a:lnTo>
                  <a:lnTo>
                    <a:pt x="506187" y="366917"/>
                  </a:lnTo>
                  <a:lnTo>
                    <a:pt x="552433" y="372337"/>
                  </a:lnTo>
                  <a:lnTo>
                    <a:pt x="600397" y="377625"/>
                  </a:lnTo>
                  <a:lnTo>
                    <a:pt x="650039" y="382776"/>
                  </a:lnTo>
                  <a:lnTo>
                    <a:pt x="701322" y="387787"/>
                  </a:lnTo>
                  <a:lnTo>
                    <a:pt x="754207" y="392654"/>
                  </a:lnTo>
                  <a:lnTo>
                    <a:pt x="808654" y="397374"/>
                  </a:lnTo>
                  <a:lnTo>
                    <a:pt x="864627" y="401942"/>
                  </a:lnTo>
                  <a:lnTo>
                    <a:pt x="922085" y="406356"/>
                  </a:lnTo>
                  <a:lnTo>
                    <a:pt x="980991" y="410612"/>
                  </a:lnTo>
                  <a:lnTo>
                    <a:pt x="1041306" y="414707"/>
                  </a:lnTo>
                  <a:lnTo>
                    <a:pt x="1166009" y="422397"/>
                  </a:lnTo>
                  <a:lnTo>
                    <a:pt x="1295884" y="429398"/>
                  </a:lnTo>
                  <a:lnTo>
                    <a:pt x="1430625" y="435682"/>
                  </a:lnTo>
                  <a:lnTo>
                    <a:pt x="1569922" y="441221"/>
                  </a:lnTo>
                  <a:lnTo>
                    <a:pt x="1713467" y="445985"/>
                  </a:lnTo>
                  <a:lnTo>
                    <a:pt x="1860952" y="449946"/>
                  </a:lnTo>
                  <a:lnTo>
                    <a:pt x="2012068" y="453077"/>
                  </a:lnTo>
                  <a:lnTo>
                    <a:pt x="2166507" y="455348"/>
                  </a:lnTo>
                  <a:lnTo>
                    <a:pt x="2323960" y="456732"/>
                  </a:lnTo>
                  <a:lnTo>
                    <a:pt x="2484120" y="457200"/>
                  </a:lnTo>
                  <a:lnTo>
                    <a:pt x="2644279" y="456732"/>
                  </a:lnTo>
                  <a:lnTo>
                    <a:pt x="2801732" y="455348"/>
                  </a:lnTo>
                  <a:lnTo>
                    <a:pt x="2956171" y="453077"/>
                  </a:lnTo>
                  <a:lnTo>
                    <a:pt x="3107287" y="449946"/>
                  </a:lnTo>
                  <a:lnTo>
                    <a:pt x="3254772" y="445985"/>
                  </a:lnTo>
                  <a:lnTo>
                    <a:pt x="3398317" y="441221"/>
                  </a:lnTo>
                  <a:lnTo>
                    <a:pt x="3537614" y="435682"/>
                  </a:lnTo>
                  <a:lnTo>
                    <a:pt x="3672355" y="429398"/>
                  </a:lnTo>
                  <a:lnTo>
                    <a:pt x="3802230" y="422397"/>
                  </a:lnTo>
                  <a:lnTo>
                    <a:pt x="3926933" y="414707"/>
                  </a:lnTo>
                  <a:lnTo>
                    <a:pt x="3987248" y="410612"/>
                  </a:lnTo>
                  <a:lnTo>
                    <a:pt x="4046154" y="406356"/>
                  </a:lnTo>
                  <a:lnTo>
                    <a:pt x="4103612" y="401942"/>
                  </a:lnTo>
                  <a:lnTo>
                    <a:pt x="4159585" y="397374"/>
                  </a:lnTo>
                  <a:lnTo>
                    <a:pt x="4214032" y="392654"/>
                  </a:lnTo>
                  <a:lnTo>
                    <a:pt x="4266917" y="387787"/>
                  </a:lnTo>
                  <a:lnTo>
                    <a:pt x="4318200" y="382776"/>
                  </a:lnTo>
                  <a:lnTo>
                    <a:pt x="4367842" y="377625"/>
                  </a:lnTo>
                  <a:lnTo>
                    <a:pt x="4415806" y="372337"/>
                  </a:lnTo>
                  <a:lnTo>
                    <a:pt x="4462052" y="366917"/>
                  </a:lnTo>
                  <a:lnTo>
                    <a:pt x="4506543" y="361366"/>
                  </a:lnTo>
                  <a:lnTo>
                    <a:pt x="4549239" y="355689"/>
                  </a:lnTo>
                  <a:lnTo>
                    <a:pt x="4590102" y="349890"/>
                  </a:lnTo>
                  <a:lnTo>
                    <a:pt x="4629093" y="343972"/>
                  </a:lnTo>
                  <a:lnTo>
                    <a:pt x="4701307" y="331793"/>
                  </a:lnTo>
                  <a:lnTo>
                    <a:pt x="4765572" y="319181"/>
                  </a:lnTo>
                  <a:lnTo>
                    <a:pt x="4821579" y="306163"/>
                  </a:lnTo>
                  <a:lnTo>
                    <a:pt x="4869021" y="292769"/>
                  </a:lnTo>
                  <a:lnTo>
                    <a:pt x="4907589" y="279028"/>
                  </a:lnTo>
                  <a:lnTo>
                    <a:pt x="4948127" y="257824"/>
                  </a:lnTo>
                  <a:lnTo>
                    <a:pt x="4968240" y="228600"/>
                  </a:lnTo>
                  <a:lnTo>
                    <a:pt x="4966963" y="221202"/>
                  </a:lnTo>
                  <a:lnTo>
                    <a:pt x="4936974" y="192233"/>
                  </a:lnTo>
                  <a:lnTo>
                    <a:pt x="4889434" y="171259"/>
                  </a:lnTo>
                  <a:lnTo>
                    <a:pt x="4846390" y="157687"/>
                  </a:lnTo>
                  <a:lnTo>
                    <a:pt x="4794627" y="144478"/>
                  </a:lnTo>
                  <a:lnTo>
                    <a:pt x="4734452" y="131660"/>
                  </a:lnTo>
                  <a:lnTo>
                    <a:pt x="4666174" y="119261"/>
                  </a:lnTo>
                  <a:lnTo>
                    <a:pt x="4590102" y="107309"/>
                  </a:lnTo>
                  <a:lnTo>
                    <a:pt x="4549239" y="101510"/>
                  </a:lnTo>
                  <a:lnTo>
                    <a:pt x="4506543" y="95833"/>
                  </a:lnTo>
                  <a:lnTo>
                    <a:pt x="4462052" y="90282"/>
                  </a:lnTo>
                  <a:lnTo>
                    <a:pt x="4415806" y="84862"/>
                  </a:lnTo>
                  <a:lnTo>
                    <a:pt x="4367842" y="79574"/>
                  </a:lnTo>
                  <a:lnTo>
                    <a:pt x="4318200" y="74423"/>
                  </a:lnTo>
                  <a:lnTo>
                    <a:pt x="4266917" y="69412"/>
                  </a:lnTo>
                  <a:lnTo>
                    <a:pt x="4214032" y="64545"/>
                  </a:lnTo>
                  <a:lnTo>
                    <a:pt x="4159585" y="59825"/>
                  </a:lnTo>
                  <a:lnTo>
                    <a:pt x="4103612" y="55257"/>
                  </a:lnTo>
                  <a:lnTo>
                    <a:pt x="4046154" y="50843"/>
                  </a:lnTo>
                  <a:lnTo>
                    <a:pt x="3987248" y="46587"/>
                  </a:lnTo>
                  <a:lnTo>
                    <a:pt x="3926933" y="42492"/>
                  </a:lnTo>
                  <a:lnTo>
                    <a:pt x="3802230" y="34802"/>
                  </a:lnTo>
                  <a:lnTo>
                    <a:pt x="3672355" y="27801"/>
                  </a:lnTo>
                  <a:lnTo>
                    <a:pt x="3537614" y="21517"/>
                  </a:lnTo>
                  <a:lnTo>
                    <a:pt x="3398317" y="15978"/>
                  </a:lnTo>
                  <a:lnTo>
                    <a:pt x="3254772" y="11214"/>
                  </a:lnTo>
                  <a:lnTo>
                    <a:pt x="3107287" y="7253"/>
                  </a:lnTo>
                  <a:lnTo>
                    <a:pt x="2956171" y="4122"/>
                  </a:lnTo>
                  <a:lnTo>
                    <a:pt x="2801732" y="1851"/>
                  </a:lnTo>
                  <a:lnTo>
                    <a:pt x="2644279" y="467"/>
                  </a:lnTo>
                  <a:lnTo>
                    <a:pt x="248412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137153" y="3297174"/>
              <a:ext cx="4968240" cy="457200"/>
            </a:xfrm>
            <a:custGeom>
              <a:avLst/>
              <a:gdLst/>
              <a:ahLst/>
              <a:cxnLst/>
              <a:rect l="l" t="t" r="r" b="b"/>
              <a:pathLst>
                <a:path w="4968240" h="457200">
                  <a:moveTo>
                    <a:pt x="0" y="228600"/>
                  </a:moveTo>
                  <a:lnTo>
                    <a:pt x="31265" y="192233"/>
                  </a:lnTo>
                  <a:lnTo>
                    <a:pt x="78805" y="171259"/>
                  </a:lnTo>
                  <a:lnTo>
                    <a:pt x="121849" y="157687"/>
                  </a:lnTo>
                  <a:lnTo>
                    <a:pt x="173612" y="144478"/>
                  </a:lnTo>
                  <a:lnTo>
                    <a:pt x="233787" y="131660"/>
                  </a:lnTo>
                  <a:lnTo>
                    <a:pt x="302065" y="119261"/>
                  </a:lnTo>
                  <a:lnTo>
                    <a:pt x="378137" y="107309"/>
                  </a:lnTo>
                  <a:lnTo>
                    <a:pt x="419000" y="101510"/>
                  </a:lnTo>
                  <a:lnTo>
                    <a:pt x="461696" y="95833"/>
                  </a:lnTo>
                  <a:lnTo>
                    <a:pt x="506187" y="90282"/>
                  </a:lnTo>
                  <a:lnTo>
                    <a:pt x="552433" y="84862"/>
                  </a:lnTo>
                  <a:lnTo>
                    <a:pt x="600397" y="79574"/>
                  </a:lnTo>
                  <a:lnTo>
                    <a:pt x="650039" y="74423"/>
                  </a:lnTo>
                  <a:lnTo>
                    <a:pt x="701322" y="69412"/>
                  </a:lnTo>
                  <a:lnTo>
                    <a:pt x="754207" y="64545"/>
                  </a:lnTo>
                  <a:lnTo>
                    <a:pt x="808654" y="59825"/>
                  </a:lnTo>
                  <a:lnTo>
                    <a:pt x="864627" y="55257"/>
                  </a:lnTo>
                  <a:lnTo>
                    <a:pt x="922085" y="50843"/>
                  </a:lnTo>
                  <a:lnTo>
                    <a:pt x="980991" y="46587"/>
                  </a:lnTo>
                  <a:lnTo>
                    <a:pt x="1041306" y="42492"/>
                  </a:lnTo>
                  <a:lnTo>
                    <a:pt x="1102991" y="38563"/>
                  </a:lnTo>
                  <a:lnTo>
                    <a:pt x="1166009" y="34802"/>
                  </a:lnTo>
                  <a:lnTo>
                    <a:pt x="1230319" y="31213"/>
                  </a:lnTo>
                  <a:lnTo>
                    <a:pt x="1295884" y="27801"/>
                  </a:lnTo>
                  <a:lnTo>
                    <a:pt x="1362666" y="24567"/>
                  </a:lnTo>
                  <a:lnTo>
                    <a:pt x="1430625" y="21517"/>
                  </a:lnTo>
                  <a:lnTo>
                    <a:pt x="1499723" y="18653"/>
                  </a:lnTo>
                  <a:lnTo>
                    <a:pt x="1569922" y="15978"/>
                  </a:lnTo>
                  <a:lnTo>
                    <a:pt x="1641183" y="13498"/>
                  </a:lnTo>
                  <a:lnTo>
                    <a:pt x="1713467" y="11214"/>
                  </a:lnTo>
                  <a:lnTo>
                    <a:pt x="1786736" y="9131"/>
                  </a:lnTo>
                  <a:lnTo>
                    <a:pt x="1860952" y="7253"/>
                  </a:lnTo>
                  <a:lnTo>
                    <a:pt x="1936075" y="5582"/>
                  </a:lnTo>
                  <a:lnTo>
                    <a:pt x="2012068" y="4122"/>
                  </a:lnTo>
                  <a:lnTo>
                    <a:pt x="2088891" y="2877"/>
                  </a:lnTo>
                  <a:lnTo>
                    <a:pt x="2166507" y="1851"/>
                  </a:lnTo>
                  <a:lnTo>
                    <a:pt x="2244876" y="1046"/>
                  </a:lnTo>
                  <a:lnTo>
                    <a:pt x="2323960" y="467"/>
                  </a:lnTo>
                  <a:lnTo>
                    <a:pt x="2403721" y="117"/>
                  </a:lnTo>
                  <a:lnTo>
                    <a:pt x="2484120" y="0"/>
                  </a:lnTo>
                  <a:lnTo>
                    <a:pt x="2564518" y="117"/>
                  </a:lnTo>
                  <a:lnTo>
                    <a:pt x="2644279" y="467"/>
                  </a:lnTo>
                  <a:lnTo>
                    <a:pt x="2723363" y="1046"/>
                  </a:lnTo>
                  <a:lnTo>
                    <a:pt x="2801732" y="1851"/>
                  </a:lnTo>
                  <a:lnTo>
                    <a:pt x="2879348" y="2877"/>
                  </a:lnTo>
                  <a:lnTo>
                    <a:pt x="2956171" y="4122"/>
                  </a:lnTo>
                  <a:lnTo>
                    <a:pt x="3032164" y="5582"/>
                  </a:lnTo>
                  <a:lnTo>
                    <a:pt x="3107287" y="7253"/>
                  </a:lnTo>
                  <a:lnTo>
                    <a:pt x="3181503" y="9131"/>
                  </a:lnTo>
                  <a:lnTo>
                    <a:pt x="3254772" y="11214"/>
                  </a:lnTo>
                  <a:lnTo>
                    <a:pt x="3327056" y="13498"/>
                  </a:lnTo>
                  <a:lnTo>
                    <a:pt x="3398317" y="15978"/>
                  </a:lnTo>
                  <a:lnTo>
                    <a:pt x="3468516" y="18653"/>
                  </a:lnTo>
                  <a:lnTo>
                    <a:pt x="3537614" y="21517"/>
                  </a:lnTo>
                  <a:lnTo>
                    <a:pt x="3605573" y="24567"/>
                  </a:lnTo>
                  <a:lnTo>
                    <a:pt x="3672355" y="27801"/>
                  </a:lnTo>
                  <a:lnTo>
                    <a:pt x="3737920" y="31213"/>
                  </a:lnTo>
                  <a:lnTo>
                    <a:pt x="3802230" y="34802"/>
                  </a:lnTo>
                  <a:lnTo>
                    <a:pt x="3865248" y="38563"/>
                  </a:lnTo>
                  <a:lnTo>
                    <a:pt x="3926933" y="42492"/>
                  </a:lnTo>
                  <a:lnTo>
                    <a:pt x="3987248" y="46587"/>
                  </a:lnTo>
                  <a:lnTo>
                    <a:pt x="4046154" y="50843"/>
                  </a:lnTo>
                  <a:lnTo>
                    <a:pt x="4103612" y="55257"/>
                  </a:lnTo>
                  <a:lnTo>
                    <a:pt x="4159585" y="59825"/>
                  </a:lnTo>
                  <a:lnTo>
                    <a:pt x="4214032" y="64545"/>
                  </a:lnTo>
                  <a:lnTo>
                    <a:pt x="4266917" y="69412"/>
                  </a:lnTo>
                  <a:lnTo>
                    <a:pt x="4318200" y="74423"/>
                  </a:lnTo>
                  <a:lnTo>
                    <a:pt x="4367842" y="79574"/>
                  </a:lnTo>
                  <a:lnTo>
                    <a:pt x="4415806" y="84862"/>
                  </a:lnTo>
                  <a:lnTo>
                    <a:pt x="4462052" y="90282"/>
                  </a:lnTo>
                  <a:lnTo>
                    <a:pt x="4506543" y="95833"/>
                  </a:lnTo>
                  <a:lnTo>
                    <a:pt x="4549239" y="101510"/>
                  </a:lnTo>
                  <a:lnTo>
                    <a:pt x="4590102" y="107309"/>
                  </a:lnTo>
                  <a:lnTo>
                    <a:pt x="4629093" y="113227"/>
                  </a:lnTo>
                  <a:lnTo>
                    <a:pt x="4701307" y="125406"/>
                  </a:lnTo>
                  <a:lnTo>
                    <a:pt x="4765572" y="138018"/>
                  </a:lnTo>
                  <a:lnTo>
                    <a:pt x="4821579" y="151036"/>
                  </a:lnTo>
                  <a:lnTo>
                    <a:pt x="4869021" y="164430"/>
                  </a:lnTo>
                  <a:lnTo>
                    <a:pt x="4907589" y="178171"/>
                  </a:lnTo>
                  <a:lnTo>
                    <a:pt x="4948127" y="199375"/>
                  </a:lnTo>
                  <a:lnTo>
                    <a:pt x="4968240" y="228600"/>
                  </a:lnTo>
                  <a:lnTo>
                    <a:pt x="4966963" y="235997"/>
                  </a:lnTo>
                  <a:lnTo>
                    <a:pt x="4936974" y="264966"/>
                  </a:lnTo>
                  <a:lnTo>
                    <a:pt x="4889434" y="285940"/>
                  </a:lnTo>
                  <a:lnTo>
                    <a:pt x="4846390" y="299512"/>
                  </a:lnTo>
                  <a:lnTo>
                    <a:pt x="4794627" y="312721"/>
                  </a:lnTo>
                  <a:lnTo>
                    <a:pt x="4734452" y="325539"/>
                  </a:lnTo>
                  <a:lnTo>
                    <a:pt x="4666174" y="337938"/>
                  </a:lnTo>
                  <a:lnTo>
                    <a:pt x="4590102" y="349890"/>
                  </a:lnTo>
                  <a:lnTo>
                    <a:pt x="4549239" y="355689"/>
                  </a:lnTo>
                  <a:lnTo>
                    <a:pt x="4506543" y="361366"/>
                  </a:lnTo>
                  <a:lnTo>
                    <a:pt x="4462052" y="366917"/>
                  </a:lnTo>
                  <a:lnTo>
                    <a:pt x="4415806" y="372337"/>
                  </a:lnTo>
                  <a:lnTo>
                    <a:pt x="4367842" y="377625"/>
                  </a:lnTo>
                  <a:lnTo>
                    <a:pt x="4318200" y="382776"/>
                  </a:lnTo>
                  <a:lnTo>
                    <a:pt x="4266917" y="387787"/>
                  </a:lnTo>
                  <a:lnTo>
                    <a:pt x="4214032" y="392654"/>
                  </a:lnTo>
                  <a:lnTo>
                    <a:pt x="4159585" y="397374"/>
                  </a:lnTo>
                  <a:lnTo>
                    <a:pt x="4103612" y="401942"/>
                  </a:lnTo>
                  <a:lnTo>
                    <a:pt x="4046154" y="406356"/>
                  </a:lnTo>
                  <a:lnTo>
                    <a:pt x="3987248" y="410612"/>
                  </a:lnTo>
                  <a:lnTo>
                    <a:pt x="3926933" y="414707"/>
                  </a:lnTo>
                  <a:lnTo>
                    <a:pt x="3865248" y="418636"/>
                  </a:lnTo>
                  <a:lnTo>
                    <a:pt x="3802230" y="422397"/>
                  </a:lnTo>
                  <a:lnTo>
                    <a:pt x="3737920" y="425986"/>
                  </a:lnTo>
                  <a:lnTo>
                    <a:pt x="3672355" y="429398"/>
                  </a:lnTo>
                  <a:lnTo>
                    <a:pt x="3605573" y="432632"/>
                  </a:lnTo>
                  <a:lnTo>
                    <a:pt x="3537614" y="435682"/>
                  </a:lnTo>
                  <a:lnTo>
                    <a:pt x="3468516" y="438546"/>
                  </a:lnTo>
                  <a:lnTo>
                    <a:pt x="3398317" y="441221"/>
                  </a:lnTo>
                  <a:lnTo>
                    <a:pt x="3327056" y="443701"/>
                  </a:lnTo>
                  <a:lnTo>
                    <a:pt x="3254772" y="445985"/>
                  </a:lnTo>
                  <a:lnTo>
                    <a:pt x="3181503" y="448068"/>
                  </a:lnTo>
                  <a:lnTo>
                    <a:pt x="3107287" y="449946"/>
                  </a:lnTo>
                  <a:lnTo>
                    <a:pt x="3032164" y="451617"/>
                  </a:lnTo>
                  <a:lnTo>
                    <a:pt x="2956171" y="453077"/>
                  </a:lnTo>
                  <a:lnTo>
                    <a:pt x="2879348" y="454322"/>
                  </a:lnTo>
                  <a:lnTo>
                    <a:pt x="2801732" y="455348"/>
                  </a:lnTo>
                  <a:lnTo>
                    <a:pt x="2723363" y="456153"/>
                  </a:lnTo>
                  <a:lnTo>
                    <a:pt x="2644279" y="456732"/>
                  </a:lnTo>
                  <a:lnTo>
                    <a:pt x="2564518" y="457082"/>
                  </a:lnTo>
                  <a:lnTo>
                    <a:pt x="2484120" y="457200"/>
                  </a:lnTo>
                  <a:lnTo>
                    <a:pt x="2403721" y="457082"/>
                  </a:lnTo>
                  <a:lnTo>
                    <a:pt x="2323960" y="456732"/>
                  </a:lnTo>
                  <a:lnTo>
                    <a:pt x="2244876" y="456153"/>
                  </a:lnTo>
                  <a:lnTo>
                    <a:pt x="2166507" y="455348"/>
                  </a:lnTo>
                  <a:lnTo>
                    <a:pt x="2088891" y="454322"/>
                  </a:lnTo>
                  <a:lnTo>
                    <a:pt x="2012068" y="453077"/>
                  </a:lnTo>
                  <a:lnTo>
                    <a:pt x="1936075" y="451617"/>
                  </a:lnTo>
                  <a:lnTo>
                    <a:pt x="1860952" y="449946"/>
                  </a:lnTo>
                  <a:lnTo>
                    <a:pt x="1786736" y="448068"/>
                  </a:lnTo>
                  <a:lnTo>
                    <a:pt x="1713467" y="445985"/>
                  </a:lnTo>
                  <a:lnTo>
                    <a:pt x="1641183" y="443701"/>
                  </a:lnTo>
                  <a:lnTo>
                    <a:pt x="1569922" y="441221"/>
                  </a:lnTo>
                  <a:lnTo>
                    <a:pt x="1499723" y="438546"/>
                  </a:lnTo>
                  <a:lnTo>
                    <a:pt x="1430625" y="435682"/>
                  </a:lnTo>
                  <a:lnTo>
                    <a:pt x="1362666" y="432632"/>
                  </a:lnTo>
                  <a:lnTo>
                    <a:pt x="1295884" y="429398"/>
                  </a:lnTo>
                  <a:lnTo>
                    <a:pt x="1230319" y="425986"/>
                  </a:lnTo>
                  <a:lnTo>
                    <a:pt x="1166009" y="422397"/>
                  </a:lnTo>
                  <a:lnTo>
                    <a:pt x="1102991" y="418636"/>
                  </a:lnTo>
                  <a:lnTo>
                    <a:pt x="1041306" y="414707"/>
                  </a:lnTo>
                  <a:lnTo>
                    <a:pt x="980991" y="410612"/>
                  </a:lnTo>
                  <a:lnTo>
                    <a:pt x="922085" y="406356"/>
                  </a:lnTo>
                  <a:lnTo>
                    <a:pt x="864627" y="401942"/>
                  </a:lnTo>
                  <a:lnTo>
                    <a:pt x="808654" y="397374"/>
                  </a:lnTo>
                  <a:lnTo>
                    <a:pt x="754207" y="392654"/>
                  </a:lnTo>
                  <a:lnTo>
                    <a:pt x="701322" y="387787"/>
                  </a:lnTo>
                  <a:lnTo>
                    <a:pt x="650039" y="382776"/>
                  </a:lnTo>
                  <a:lnTo>
                    <a:pt x="600397" y="377625"/>
                  </a:lnTo>
                  <a:lnTo>
                    <a:pt x="552433" y="372337"/>
                  </a:lnTo>
                  <a:lnTo>
                    <a:pt x="506187" y="366917"/>
                  </a:lnTo>
                  <a:lnTo>
                    <a:pt x="461696" y="361366"/>
                  </a:lnTo>
                  <a:lnTo>
                    <a:pt x="419000" y="355689"/>
                  </a:lnTo>
                  <a:lnTo>
                    <a:pt x="378137" y="349890"/>
                  </a:lnTo>
                  <a:lnTo>
                    <a:pt x="339146" y="343972"/>
                  </a:lnTo>
                  <a:lnTo>
                    <a:pt x="266932" y="331793"/>
                  </a:lnTo>
                  <a:lnTo>
                    <a:pt x="202667" y="319181"/>
                  </a:lnTo>
                  <a:lnTo>
                    <a:pt x="146660" y="306163"/>
                  </a:lnTo>
                  <a:lnTo>
                    <a:pt x="99218" y="292769"/>
                  </a:lnTo>
                  <a:lnTo>
                    <a:pt x="60650" y="279028"/>
                  </a:lnTo>
                  <a:lnTo>
                    <a:pt x="20112" y="257824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4149978" y="3321811"/>
            <a:ext cx="2938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onstantia"/>
                <a:cs typeface="Constantia"/>
              </a:rPr>
              <a:t>О</a:t>
            </a:r>
            <a:r>
              <a:rPr dirty="0" sz="1200" spc="5">
                <a:solidFill>
                  <a:srgbClr val="FFFFFF"/>
                </a:solidFill>
                <a:latin typeface="Constantia"/>
                <a:cs typeface="Constantia"/>
              </a:rPr>
              <a:t>с</a:t>
            </a:r>
            <a:r>
              <a:rPr dirty="0" sz="1200" spc="-5">
                <a:solidFill>
                  <a:srgbClr val="FFFFFF"/>
                </a:solidFill>
                <a:latin typeface="Constantia"/>
                <a:cs typeface="Constantia"/>
              </a:rPr>
              <a:t>у</a:t>
            </a:r>
            <a:r>
              <a:rPr dirty="0" sz="1200" spc="-10">
                <a:solidFill>
                  <a:srgbClr val="FFFFFF"/>
                </a:solidFill>
                <a:latin typeface="Constantia"/>
                <a:cs typeface="Constantia"/>
              </a:rPr>
              <a:t>щ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ес</a:t>
            </a:r>
            <a:r>
              <a:rPr dirty="0" sz="1200" spc="-5">
                <a:solidFill>
                  <a:srgbClr val="FFFFFF"/>
                </a:solidFill>
                <a:latin typeface="Constantia"/>
                <a:cs typeface="Constantia"/>
              </a:rPr>
              <a:t>т</a:t>
            </a:r>
            <a:r>
              <a:rPr dirty="0" sz="1200" spc="-35">
                <a:solidFill>
                  <a:srgbClr val="FFFFFF"/>
                </a:solidFill>
                <a:latin typeface="Constantia"/>
                <a:cs typeface="Constantia"/>
              </a:rPr>
              <a:t>в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ле</a:t>
            </a:r>
            <a:r>
              <a:rPr dirty="0" sz="1200" spc="5">
                <a:solidFill>
                  <a:srgbClr val="FFFFFF"/>
                </a:solidFill>
                <a:latin typeface="Constantia"/>
                <a:cs typeface="Constantia"/>
              </a:rPr>
              <a:t>н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ие</a:t>
            </a:r>
            <a:r>
              <a:rPr dirty="0" sz="12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onstantia"/>
                <a:cs typeface="Constantia"/>
              </a:rPr>
              <a:t>к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он</a:t>
            </a:r>
            <a:r>
              <a:rPr dirty="0" sz="1200" spc="-5">
                <a:solidFill>
                  <a:srgbClr val="FFFFFF"/>
                </a:solidFill>
                <a:latin typeface="Constantia"/>
                <a:cs typeface="Constantia"/>
              </a:rPr>
              <a:t>т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р</a:t>
            </a:r>
            <a:r>
              <a:rPr dirty="0" sz="1200" spc="-50">
                <a:solidFill>
                  <a:srgbClr val="FFFFFF"/>
                </a:solidFill>
                <a:latin typeface="Constantia"/>
                <a:cs typeface="Constantia"/>
              </a:rPr>
              <a:t>о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ля</a:t>
            </a:r>
            <a:r>
              <a:rPr dirty="0" sz="1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за</a:t>
            </a:r>
            <a:r>
              <a:rPr dirty="0" sz="1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и</a:t>
            </a:r>
            <a:r>
              <a:rPr dirty="0" sz="1200" spc="-5">
                <a:solidFill>
                  <a:srgbClr val="FFFFFF"/>
                </a:solidFill>
                <a:latin typeface="Constantia"/>
                <a:cs typeface="Constantia"/>
              </a:rPr>
              <a:t>сп</a:t>
            </a:r>
            <a:r>
              <a:rPr dirty="0" sz="1200" spc="-55">
                <a:solidFill>
                  <a:srgbClr val="FFFFFF"/>
                </a:solidFill>
                <a:latin typeface="Constantia"/>
                <a:cs typeface="Constantia"/>
              </a:rPr>
              <a:t>о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лне</a:t>
            </a:r>
            <a:r>
              <a:rPr dirty="0" sz="1200" spc="5">
                <a:solidFill>
                  <a:srgbClr val="FFFFFF"/>
                </a:solidFill>
                <a:latin typeface="Constantia"/>
                <a:cs typeface="Constantia"/>
              </a:rPr>
              <a:t>н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ием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05425" y="3504692"/>
            <a:ext cx="632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б</a:t>
            </a:r>
            <a:r>
              <a:rPr dirty="0" sz="1200" spc="-45">
                <a:solidFill>
                  <a:srgbClr val="FFFFFF"/>
                </a:solidFill>
                <a:latin typeface="Constantia"/>
                <a:cs typeface="Constantia"/>
              </a:rPr>
              <a:t>ю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д</a:t>
            </a:r>
            <a:r>
              <a:rPr dirty="0" sz="1200" spc="-30">
                <a:solidFill>
                  <a:srgbClr val="FFFFFF"/>
                </a:solidFill>
                <a:latin typeface="Constantia"/>
                <a:cs typeface="Constantia"/>
              </a:rPr>
              <a:t>ж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е</a:t>
            </a:r>
            <a:r>
              <a:rPr dirty="0" sz="1200" spc="-15">
                <a:solidFill>
                  <a:srgbClr val="FFFFFF"/>
                </a:solidFill>
                <a:latin typeface="Constantia"/>
                <a:cs typeface="Constantia"/>
              </a:rPr>
              <a:t>т</a:t>
            </a:r>
            <a:r>
              <a:rPr dirty="0" sz="1200">
                <a:solidFill>
                  <a:srgbClr val="FFFFFF"/>
                </a:solidFill>
                <a:latin typeface="Constantia"/>
                <a:cs typeface="Constantia"/>
              </a:rPr>
              <a:t>а</a:t>
            </a:r>
            <a:endParaRPr sz="1200">
              <a:latin typeface="Constantia"/>
              <a:cs typeface="Constantia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45173" y="3998721"/>
          <a:ext cx="8732520" cy="200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5255"/>
                <a:gridCol w="6038215"/>
              </a:tblGrid>
              <a:tr h="3318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Начальник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отдела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Давыдова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Ольга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Ивановна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5">
                          <a:latin typeface="Times New Roman"/>
                          <a:cs typeface="Times New Roman"/>
                        </a:rPr>
                        <a:t>Адрес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249100,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Калужская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область,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80">
                          <a:latin typeface="Times New Roman"/>
                          <a:cs typeface="Times New Roman"/>
                        </a:rPr>
                        <a:t>г.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Таруса,</a:t>
                      </a:r>
                      <a:r>
                        <a:rPr dirty="0" sz="14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ул.</a:t>
                      </a:r>
                      <a:r>
                        <a:rPr dirty="0" sz="14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95">
                          <a:latin typeface="Times New Roman"/>
                          <a:cs typeface="Times New Roman"/>
                        </a:rPr>
                        <a:t>Р.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Люксембург,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д.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Телефон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(факс)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(48435)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2-57-58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;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(48435)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2-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51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-73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318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Режим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работы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8-00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17-15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318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Перерыв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обед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13-00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dirty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14-00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3185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 spc="-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Суббота,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воскресенье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1132" y="92964"/>
            <a:ext cx="5883402" cy="16024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29892" y="2176120"/>
            <a:ext cx="1847850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515" marR="5080" indent="-44450">
              <a:lnSpc>
                <a:spcPct val="12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Об</a:t>
            </a:r>
            <a:r>
              <a:rPr dirty="0" sz="1400" spc="-10" b="1">
                <a:latin typeface="Times New Roman"/>
                <a:cs typeface="Times New Roman"/>
              </a:rPr>
              <a:t>щ</a:t>
            </a:r>
            <a:r>
              <a:rPr dirty="0" sz="1400" b="1">
                <a:latin typeface="Times New Roman"/>
                <a:cs typeface="Times New Roman"/>
              </a:rPr>
              <a:t>е</a:t>
            </a:r>
            <a:r>
              <a:rPr dirty="0" sz="1400" spc="-40" b="1">
                <a:latin typeface="Times New Roman"/>
                <a:cs typeface="Times New Roman"/>
              </a:rPr>
              <a:t>г</a:t>
            </a:r>
            <a:r>
              <a:rPr dirty="0" sz="1400" b="1">
                <a:latin typeface="Times New Roman"/>
                <a:cs typeface="Times New Roman"/>
              </a:rPr>
              <a:t>о</a:t>
            </a:r>
            <a:r>
              <a:rPr dirty="0" sz="1400" spc="-25" b="1">
                <a:latin typeface="Times New Roman"/>
                <a:cs typeface="Times New Roman"/>
              </a:rPr>
              <a:t>с</a:t>
            </a:r>
            <a:r>
              <a:rPr dirty="0" sz="1400" spc="-80" b="1">
                <a:latin typeface="Times New Roman"/>
                <a:cs typeface="Times New Roman"/>
              </a:rPr>
              <a:t>у</a:t>
            </a:r>
            <a:r>
              <a:rPr dirty="0" sz="1400" b="1">
                <a:latin typeface="Times New Roman"/>
                <a:cs typeface="Times New Roman"/>
              </a:rPr>
              <a:t>дарс</a:t>
            </a:r>
            <a:r>
              <a:rPr dirty="0" sz="1400" spc="5" b="1">
                <a:latin typeface="Times New Roman"/>
                <a:cs typeface="Times New Roman"/>
              </a:rPr>
              <a:t>т</a:t>
            </a:r>
            <a:r>
              <a:rPr dirty="0" sz="1400" spc="-5" b="1">
                <a:latin typeface="Times New Roman"/>
                <a:cs typeface="Times New Roman"/>
              </a:rPr>
              <a:t>ве</a:t>
            </a:r>
            <a:r>
              <a:rPr dirty="0" sz="1400" spc="-10" b="1">
                <a:latin typeface="Times New Roman"/>
                <a:cs typeface="Times New Roman"/>
              </a:rPr>
              <a:t>н</a:t>
            </a:r>
            <a:r>
              <a:rPr dirty="0" sz="1400" spc="-5" b="1">
                <a:latin typeface="Times New Roman"/>
                <a:cs typeface="Times New Roman"/>
              </a:rPr>
              <a:t>ны</a:t>
            </a:r>
            <a:r>
              <a:rPr dirty="0" sz="1400" b="1">
                <a:latin typeface="Times New Roman"/>
                <a:cs typeface="Times New Roman"/>
              </a:rPr>
              <a:t>е  </a:t>
            </a:r>
            <a:r>
              <a:rPr dirty="0" sz="1400" b="1">
                <a:latin typeface="Times New Roman"/>
                <a:cs typeface="Times New Roman"/>
              </a:rPr>
              <a:t>вопросы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31" y="1997964"/>
            <a:ext cx="1159764" cy="8717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740" y="3172967"/>
            <a:ext cx="1159764" cy="8321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831" y="4334255"/>
            <a:ext cx="1211580" cy="8686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70405" y="3235198"/>
            <a:ext cx="2320290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Times New Roman"/>
                <a:cs typeface="Times New Roman"/>
              </a:rPr>
              <a:t>Национальная </a:t>
            </a:r>
            <a:r>
              <a:rPr dirty="0" sz="1400" spc="-5" b="1">
                <a:latin typeface="Times New Roman"/>
                <a:cs typeface="Times New Roman"/>
              </a:rPr>
              <a:t>безопасность </a:t>
            </a:r>
            <a:r>
              <a:rPr dirty="0" sz="1400" spc="-3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 </a:t>
            </a:r>
            <a:r>
              <a:rPr dirty="0" sz="1400" spc="-5" b="1">
                <a:latin typeface="Times New Roman"/>
                <a:cs typeface="Times New Roman"/>
              </a:rPr>
              <a:t>правоохранительная </a:t>
            </a:r>
            <a:r>
              <a:rPr dirty="0" sz="1400" b="1">
                <a:latin typeface="Times New Roman"/>
                <a:cs typeface="Times New Roman"/>
              </a:rPr>
              <a:t> деятельность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0405" y="4459604"/>
            <a:ext cx="122491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-5" b="1">
                <a:latin typeface="Times New Roman"/>
                <a:cs typeface="Times New Roman"/>
              </a:rPr>
              <a:t>ци</a:t>
            </a:r>
            <a:r>
              <a:rPr dirty="0" sz="1400" b="1">
                <a:latin typeface="Times New Roman"/>
                <a:cs typeface="Times New Roman"/>
              </a:rPr>
              <a:t>о</a:t>
            </a:r>
            <a:r>
              <a:rPr dirty="0" sz="1400" spc="-5" b="1">
                <a:latin typeface="Times New Roman"/>
                <a:cs typeface="Times New Roman"/>
              </a:rPr>
              <a:t>н</a:t>
            </a:r>
            <a:r>
              <a:rPr dirty="0" sz="1400" spc="15" b="1">
                <a:latin typeface="Times New Roman"/>
                <a:cs typeface="Times New Roman"/>
              </a:rPr>
              <a:t>а</a:t>
            </a:r>
            <a:r>
              <a:rPr dirty="0" sz="1400" b="1">
                <a:latin typeface="Times New Roman"/>
                <a:cs typeface="Times New Roman"/>
              </a:rPr>
              <a:t>льная  </a:t>
            </a:r>
            <a:r>
              <a:rPr dirty="0" sz="1400" spc="-10" b="1">
                <a:latin typeface="Times New Roman"/>
                <a:cs typeface="Times New Roman"/>
              </a:rPr>
              <a:t>экономика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831" y="5490971"/>
            <a:ext cx="1211580" cy="84124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54607" y="5684011"/>
            <a:ext cx="138303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latin typeface="Times New Roman"/>
                <a:cs typeface="Times New Roman"/>
              </a:rPr>
              <a:t>Культура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 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кин</a:t>
            </a:r>
            <a:r>
              <a:rPr dirty="0" sz="1400" b="1">
                <a:latin typeface="Times New Roman"/>
                <a:cs typeface="Times New Roman"/>
              </a:rPr>
              <a:t>е</a:t>
            </a:r>
            <a:r>
              <a:rPr dirty="0" sz="1400" spc="-10" b="1">
                <a:latin typeface="Times New Roman"/>
                <a:cs typeface="Times New Roman"/>
              </a:rPr>
              <a:t>м</a:t>
            </a:r>
            <a:r>
              <a:rPr dirty="0" sz="1400" spc="-30" b="1">
                <a:latin typeface="Times New Roman"/>
                <a:cs typeface="Times New Roman"/>
              </a:rPr>
              <a:t>а</a:t>
            </a:r>
            <a:r>
              <a:rPr dirty="0" sz="1400" spc="-20" b="1">
                <a:latin typeface="Times New Roman"/>
                <a:cs typeface="Times New Roman"/>
              </a:rPr>
              <a:t>т</a:t>
            </a:r>
            <a:r>
              <a:rPr dirty="0" sz="1400" b="1">
                <a:latin typeface="Times New Roman"/>
                <a:cs typeface="Times New Roman"/>
              </a:rPr>
              <a:t>о</a:t>
            </a:r>
            <a:r>
              <a:rPr dirty="0" sz="1400" spc="-5" b="1">
                <a:latin typeface="Times New Roman"/>
                <a:cs typeface="Times New Roman"/>
              </a:rPr>
              <a:t>гра</a:t>
            </a:r>
            <a:r>
              <a:rPr dirty="0" sz="1400" spc="-10" b="1">
                <a:latin typeface="Times New Roman"/>
                <a:cs typeface="Times New Roman"/>
              </a:rPr>
              <a:t>ф</a:t>
            </a:r>
            <a:r>
              <a:rPr dirty="0" sz="1400" spc="-5" b="1">
                <a:latin typeface="Times New Roman"/>
                <a:cs typeface="Times New Roman"/>
              </a:rPr>
              <a:t>и</a:t>
            </a:r>
            <a:r>
              <a:rPr dirty="0" sz="1400" b="1">
                <a:latin typeface="Times New Roman"/>
                <a:cs typeface="Times New Roman"/>
              </a:rPr>
              <a:t>я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845559" y="1838451"/>
          <a:ext cx="4916170" cy="4499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950"/>
                <a:gridCol w="1631950"/>
                <a:gridCol w="1631950"/>
              </a:tblGrid>
              <a:tr h="417702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6263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dirty="0" sz="18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101,4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dirty="0" sz="18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496,6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dirty="0" sz="18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649,0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252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8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317,8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8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104,4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8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149,4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1252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dirty="0" sz="18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598,0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8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388,9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18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452,5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9368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8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007,8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8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000,0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8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000,0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2782" y="0"/>
            <a:ext cx="5928995" cy="203009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649605" marR="640080">
              <a:lnSpc>
                <a:spcPct val="100000"/>
              </a:lnSpc>
              <a:spcBef>
                <a:spcPts val="95"/>
              </a:spcBef>
            </a:pPr>
            <a:r>
              <a:rPr dirty="0" sz="2800" spc="-35"/>
              <a:t>Расходы</a:t>
            </a:r>
            <a:r>
              <a:rPr dirty="0" sz="2800" spc="-20"/>
              <a:t> </a:t>
            </a:r>
            <a:r>
              <a:rPr dirty="0" sz="2800" spc="-30"/>
              <a:t>бюджета</a:t>
            </a:r>
            <a:r>
              <a:rPr dirty="0" sz="2800" spc="-25"/>
              <a:t> </a:t>
            </a:r>
            <a:r>
              <a:rPr dirty="0" sz="2800" spc="-30"/>
              <a:t>городского </a:t>
            </a:r>
            <a:r>
              <a:rPr dirty="0" sz="2800" spc="-685"/>
              <a:t> </a:t>
            </a:r>
            <a:r>
              <a:rPr dirty="0" sz="2800" spc="-5"/>
              <a:t>поселения</a:t>
            </a:r>
            <a:r>
              <a:rPr dirty="0" sz="2800" spc="5"/>
              <a:t> </a:t>
            </a:r>
            <a:r>
              <a:rPr dirty="0" sz="2800" spc="-5"/>
              <a:t>по</a:t>
            </a:r>
            <a:r>
              <a:rPr dirty="0" sz="2800" spc="-10"/>
              <a:t> разделам</a:t>
            </a:r>
            <a:endParaRPr sz="2800"/>
          </a:p>
          <a:p>
            <a:pPr algn="ctr" marL="12065" marR="5080">
              <a:lnSpc>
                <a:spcPct val="96700"/>
              </a:lnSpc>
              <a:spcBef>
                <a:spcPts val="114"/>
              </a:spcBef>
            </a:pPr>
            <a:r>
              <a:rPr dirty="0" sz="2800" spc="-30"/>
              <a:t>бюджетной </a:t>
            </a:r>
            <a:r>
              <a:rPr dirty="0" sz="2800" spc="-10"/>
              <a:t>классификации</a:t>
            </a:r>
            <a:r>
              <a:rPr dirty="0" sz="2800" spc="15"/>
              <a:t> </a:t>
            </a:r>
            <a:r>
              <a:rPr dirty="0" sz="2800" spc="-40"/>
              <a:t>расходов </a:t>
            </a:r>
            <a:r>
              <a:rPr dirty="0" sz="2800" spc="-685"/>
              <a:t> </a:t>
            </a:r>
            <a:r>
              <a:rPr dirty="0" sz="2800" spc="-5"/>
              <a:t>на</a:t>
            </a:r>
            <a:r>
              <a:rPr dirty="0" sz="2800" spc="-10"/>
              <a:t> </a:t>
            </a:r>
            <a:r>
              <a:rPr dirty="0" sz="2800" spc="-5"/>
              <a:t>2023</a:t>
            </a:r>
            <a:r>
              <a:rPr dirty="0" sz="2800" spc="-15"/>
              <a:t> </a:t>
            </a:r>
            <a:r>
              <a:rPr dirty="0" sz="2800" spc="-5"/>
              <a:t>–</a:t>
            </a:r>
            <a:r>
              <a:rPr dirty="0" sz="2800"/>
              <a:t> </a:t>
            </a:r>
            <a:r>
              <a:rPr dirty="0" sz="2800" spc="-5"/>
              <a:t>2025</a:t>
            </a:r>
            <a:r>
              <a:rPr dirty="0" sz="2800" spc="-10"/>
              <a:t> </a:t>
            </a:r>
            <a:r>
              <a:rPr dirty="0" sz="2800" spc="-110"/>
              <a:t>гг,</a:t>
            </a:r>
            <a:r>
              <a:rPr dirty="0" sz="2800"/>
              <a:t> </a:t>
            </a:r>
            <a:r>
              <a:rPr dirty="0" sz="2800" spc="-10"/>
              <a:t>тыс.</a:t>
            </a:r>
            <a:r>
              <a:rPr dirty="0" sz="2800" spc="10"/>
              <a:t> </a:t>
            </a:r>
            <a:r>
              <a:rPr dirty="0" sz="2800" spc="-20"/>
              <a:t>руб</a:t>
            </a:r>
            <a:r>
              <a:rPr dirty="0" sz="4900" spc="-20" b="0">
                <a:latin typeface="Times New Roman"/>
                <a:cs typeface="Times New Roman"/>
              </a:rPr>
              <a:t>.</a:t>
            </a:r>
            <a:endParaRPr sz="49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348483"/>
            <a:ext cx="1368552" cy="11658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59" y="3709415"/>
            <a:ext cx="1368552" cy="13502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1272" y="5300471"/>
            <a:ext cx="1348740" cy="11612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98751" y="2374772"/>
            <a:ext cx="26612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Ж</a:t>
            </a:r>
            <a:r>
              <a:rPr dirty="0" sz="1800" spc="-10" b="1">
                <a:latin typeface="Times New Roman"/>
                <a:cs typeface="Times New Roman"/>
              </a:rPr>
              <a:t>и</a:t>
            </a:r>
            <a:r>
              <a:rPr dirty="0" sz="1800" spc="-5" b="1">
                <a:latin typeface="Times New Roman"/>
                <a:cs typeface="Times New Roman"/>
              </a:rPr>
              <a:t>л</a:t>
            </a:r>
            <a:r>
              <a:rPr dirty="0" sz="1800" spc="-10" b="1">
                <a:latin typeface="Times New Roman"/>
                <a:cs typeface="Times New Roman"/>
              </a:rPr>
              <a:t>и</a:t>
            </a:r>
            <a:r>
              <a:rPr dirty="0" sz="1800" spc="-25" b="1">
                <a:latin typeface="Times New Roman"/>
                <a:cs typeface="Times New Roman"/>
              </a:rPr>
              <a:t>щ</a:t>
            </a:r>
            <a:r>
              <a:rPr dirty="0" sz="1800" spc="-5" b="1">
                <a:latin typeface="Times New Roman"/>
                <a:cs typeface="Times New Roman"/>
              </a:rPr>
              <a:t>но</a:t>
            </a:r>
            <a:r>
              <a:rPr dirty="0" sz="1800" b="1">
                <a:latin typeface="Times New Roman"/>
                <a:cs typeface="Times New Roman"/>
              </a:rPr>
              <a:t>-</a:t>
            </a:r>
            <a:r>
              <a:rPr dirty="0" sz="1800" spc="-30" b="1">
                <a:latin typeface="Times New Roman"/>
                <a:cs typeface="Times New Roman"/>
              </a:rPr>
              <a:t>к</a:t>
            </a:r>
            <a:r>
              <a:rPr dirty="0" sz="1800" spc="-40" b="1">
                <a:latin typeface="Times New Roman"/>
                <a:cs typeface="Times New Roman"/>
              </a:rPr>
              <a:t>о</a:t>
            </a:r>
            <a:r>
              <a:rPr dirty="0" sz="1800" spc="-5" b="1">
                <a:latin typeface="Times New Roman"/>
                <a:cs typeface="Times New Roman"/>
              </a:rPr>
              <a:t>мм</a:t>
            </a:r>
            <a:r>
              <a:rPr dirty="0" sz="1800" spc="5" b="1">
                <a:latin typeface="Times New Roman"/>
                <a:cs typeface="Times New Roman"/>
              </a:rPr>
              <a:t>у</a:t>
            </a:r>
            <a:r>
              <a:rPr dirty="0" sz="1800" spc="-5" b="1">
                <a:latin typeface="Times New Roman"/>
                <a:cs typeface="Times New Roman"/>
              </a:rPr>
              <a:t>н</a:t>
            </a:r>
            <a:r>
              <a:rPr dirty="0" sz="1800" spc="5" b="1">
                <a:latin typeface="Times New Roman"/>
                <a:cs typeface="Times New Roman"/>
              </a:rPr>
              <a:t>а</a:t>
            </a:r>
            <a:r>
              <a:rPr dirty="0" sz="1800" spc="-5" b="1">
                <a:latin typeface="Times New Roman"/>
                <a:cs typeface="Times New Roman"/>
              </a:rPr>
              <a:t>л</a:t>
            </a:r>
            <a:r>
              <a:rPr dirty="0" sz="1800" b="1">
                <a:latin typeface="Times New Roman"/>
                <a:cs typeface="Times New Roman"/>
              </a:rPr>
              <a:t>ь</a:t>
            </a:r>
            <a:r>
              <a:rPr dirty="0" sz="1800" spc="-5" b="1">
                <a:latin typeface="Times New Roman"/>
                <a:cs typeface="Times New Roman"/>
              </a:rPr>
              <a:t>ное  </a:t>
            </a:r>
            <a:r>
              <a:rPr dirty="0" sz="1800" spc="-15" b="1">
                <a:latin typeface="Times New Roman"/>
                <a:cs typeface="Times New Roman"/>
              </a:rPr>
              <a:t>хозяйство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2642" y="3734511"/>
            <a:ext cx="13017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Социальная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5" b="1">
                <a:latin typeface="Times New Roman"/>
                <a:cs typeface="Times New Roman"/>
              </a:rPr>
              <a:t>политика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2642" y="5327650"/>
            <a:ext cx="227965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Физическая </a:t>
            </a:r>
            <a:r>
              <a:rPr dirty="0" sz="1800" spc="-25" b="1">
                <a:latin typeface="Times New Roman"/>
                <a:cs typeface="Times New Roman"/>
              </a:rPr>
              <a:t>культура </a:t>
            </a:r>
            <a:r>
              <a:rPr dirty="0" sz="1800" spc="-44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и</a:t>
            </a:r>
            <a:r>
              <a:rPr dirty="0" sz="1800" spc="-10" b="1">
                <a:latin typeface="Times New Roman"/>
                <a:cs typeface="Times New Roman"/>
              </a:rPr>
              <a:t> спорт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349622" y="1982470"/>
          <a:ext cx="4627880" cy="4549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6065"/>
                <a:gridCol w="1536065"/>
                <a:gridCol w="1536065"/>
              </a:tblGrid>
              <a:tr h="432053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1080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122</a:t>
                      </a:r>
                      <a:r>
                        <a:rPr dirty="0" sz="18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248,4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57</a:t>
                      </a:r>
                      <a:r>
                        <a:rPr dirty="0" sz="18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189,9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5" b="1">
                          <a:latin typeface="Times New Roman"/>
                          <a:cs typeface="Times New Roman"/>
                        </a:rPr>
                        <a:t>52</a:t>
                      </a:r>
                      <a:r>
                        <a:rPr dirty="0" sz="18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700,0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5841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8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930,0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8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0" b="1">
                          <a:latin typeface="Times New Roman"/>
                          <a:cs typeface="Times New Roman"/>
                        </a:rPr>
                        <a:t>211,7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8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latin typeface="Times New Roman"/>
                          <a:cs typeface="Times New Roman"/>
                        </a:rPr>
                        <a:t>132,7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14401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450,0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400,0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400,0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184" y="553199"/>
            <a:ext cx="3638550" cy="4153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8100" y="1446403"/>
            <a:ext cx="398462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0"/>
              <a:t>Общегосударственные</a:t>
            </a:r>
            <a:r>
              <a:rPr dirty="0" sz="2200" spc="10"/>
              <a:t> </a:t>
            </a:r>
            <a:r>
              <a:rPr dirty="0" sz="2200" spc="-30"/>
              <a:t>расходы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258267" y="1984374"/>
            <a:ext cx="8602345" cy="1016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>
                <a:latin typeface="Times New Roman"/>
                <a:cs typeface="Times New Roman"/>
              </a:rPr>
              <a:t>Расходы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по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разделу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15">
                <a:latin typeface="Times New Roman"/>
                <a:cs typeface="Times New Roman"/>
              </a:rPr>
              <a:t>общегосударственные</a:t>
            </a:r>
            <a:r>
              <a:rPr dirty="0" sz="1300" spc="65">
                <a:latin typeface="Times New Roman"/>
                <a:cs typeface="Times New Roman"/>
              </a:rPr>
              <a:t> </a:t>
            </a:r>
            <a:r>
              <a:rPr dirty="0" sz="1300" spc="-20">
                <a:latin typeface="Times New Roman"/>
                <a:cs typeface="Times New Roman"/>
              </a:rPr>
              <a:t>расходы</a:t>
            </a:r>
            <a:r>
              <a:rPr dirty="0" sz="1300" spc="-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предусмотрены</a:t>
            </a:r>
            <a:r>
              <a:rPr dirty="0" sz="1300" spc="7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на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2023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30">
                <a:latin typeface="Times New Roman"/>
                <a:cs typeface="Times New Roman"/>
              </a:rPr>
              <a:t>год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в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размере</a:t>
            </a:r>
            <a:r>
              <a:rPr dirty="0" sz="1300" spc="6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–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15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101,4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тыс.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15">
                <a:latin typeface="Times New Roman"/>
                <a:cs typeface="Times New Roman"/>
              </a:rPr>
              <a:t>руб.,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на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2024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30">
                <a:latin typeface="Times New Roman"/>
                <a:cs typeface="Times New Roman"/>
              </a:rPr>
              <a:t>год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300" spc="-5">
                <a:latin typeface="Times New Roman"/>
                <a:cs typeface="Times New Roman"/>
              </a:rPr>
              <a:t>– 15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496,6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тыс. </a:t>
            </a:r>
            <a:r>
              <a:rPr dirty="0" sz="1300" spc="-15">
                <a:latin typeface="Times New Roman"/>
                <a:cs typeface="Times New Roman"/>
              </a:rPr>
              <a:t>руб.,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на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2025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30">
                <a:latin typeface="Times New Roman"/>
                <a:cs typeface="Times New Roman"/>
              </a:rPr>
              <a:t>год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– 15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649,0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тыс.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20">
                <a:latin typeface="Times New Roman"/>
                <a:cs typeface="Times New Roman"/>
              </a:rPr>
              <a:t>руб.</a:t>
            </a:r>
            <a:endParaRPr sz="1300">
              <a:latin typeface="Times New Roman"/>
              <a:cs typeface="Times New Roman"/>
            </a:endParaRPr>
          </a:p>
          <a:p>
            <a:pPr marL="53340">
              <a:lnSpc>
                <a:spcPct val="100000"/>
              </a:lnSpc>
            </a:pPr>
            <a:r>
              <a:rPr dirty="0" sz="1300" spc="-10">
                <a:latin typeface="Times New Roman"/>
                <a:cs typeface="Times New Roman"/>
              </a:rPr>
              <a:t>Планируется</a:t>
            </a:r>
            <a:r>
              <a:rPr dirty="0" sz="1300" spc="5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направить</a:t>
            </a:r>
            <a:r>
              <a:rPr dirty="0" sz="1300" spc="-5">
                <a:latin typeface="Times New Roman"/>
                <a:cs typeface="Times New Roman"/>
              </a:rPr>
              <a:t> </a:t>
            </a:r>
            <a:r>
              <a:rPr dirty="0" sz="1300" spc="-20">
                <a:latin typeface="Times New Roman"/>
                <a:cs typeface="Times New Roman"/>
              </a:rPr>
              <a:t>расходы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на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обеспечение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деятельности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и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содержание</a:t>
            </a:r>
            <a:r>
              <a:rPr dirty="0" sz="1300" spc="35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администрации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ГП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35">
                <a:latin typeface="Times New Roman"/>
                <a:cs typeface="Times New Roman"/>
              </a:rPr>
              <a:t>«Город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 spc="-15">
                <a:latin typeface="Times New Roman"/>
                <a:cs typeface="Times New Roman"/>
              </a:rPr>
              <a:t>Таруса»,</a:t>
            </a:r>
            <a:r>
              <a:rPr dirty="0" sz="1300" spc="6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на</a:t>
            </a:r>
            <a:endParaRPr sz="1300">
              <a:latin typeface="Times New Roman"/>
              <a:cs typeface="Times New Roman"/>
            </a:endParaRPr>
          </a:p>
          <a:p>
            <a:pPr marL="12700" marR="29845">
              <a:lnSpc>
                <a:spcPct val="100000"/>
              </a:lnSpc>
            </a:pPr>
            <a:r>
              <a:rPr dirty="0" sz="1300" spc="-5">
                <a:latin typeface="Times New Roman"/>
                <a:cs typeface="Times New Roman"/>
              </a:rPr>
              <a:t>содержание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и</a:t>
            </a:r>
            <a:r>
              <a:rPr dirty="0" sz="130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эффективное</a:t>
            </a:r>
            <a:r>
              <a:rPr dirty="0" sz="1300" spc="4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использование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муниципального</a:t>
            </a:r>
            <a:r>
              <a:rPr dirty="0" sz="1300" spc="8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имущества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,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на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формирование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резервного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фонда,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на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20">
                <a:latin typeface="Times New Roman"/>
                <a:cs typeface="Times New Roman"/>
              </a:rPr>
              <a:t>целевую </a:t>
            </a:r>
            <a:r>
              <a:rPr dirty="0" sz="1300" spc="-310">
                <a:latin typeface="Times New Roman"/>
                <a:cs typeface="Times New Roman"/>
              </a:rPr>
              <a:t> </a:t>
            </a:r>
            <a:r>
              <a:rPr dirty="0" sz="1300" spc="-15">
                <a:latin typeface="Times New Roman"/>
                <a:cs typeface="Times New Roman"/>
              </a:rPr>
              <a:t>подготовку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специалистов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бюджетной</a:t>
            </a:r>
            <a:r>
              <a:rPr dirty="0" sz="1300" spc="-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сферы,</a:t>
            </a:r>
            <a:r>
              <a:rPr dirty="0" sz="1300" spc="-5">
                <a:latin typeface="Times New Roman"/>
                <a:cs typeface="Times New Roman"/>
              </a:rPr>
              <a:t> на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реализацию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15">
                <a:latin typeface="Times New Roman"/>
                <a:cs typeface="Times New Roman"/>
              </a:rPr>
              <a:t>прочих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мероприятий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органов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 spc="-5">
                <a:latin typeface="Times New Roman"/>
                <a:cs typeface="Times New Roman"/>
              </a:rPr>
              <a:t>местного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самоуправления.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0850" y="3175000"/>
          <a:ext cx="8166734" cy="3436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6445"/>
                <a:gridCol w="2036445"/>
                <a:gridCol w="2037080"/>
                <a:gridCol w="2037079"/>
              </a:tblGrid>
              <a:tr h="535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Подраздел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spc="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r>
                        <a:rPr dirty="0" sz="1400" spc="-7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spc="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r>
                        <a:rPr dirty="0" sz="1400" spc="-7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400" spc="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r>
                        <a:rPr dirty="0" sz="1400" spc="-7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1463039">
                <a:tc>
                  <a:txBody>
                    <a:bodyPr/>
                    <a:lstStyle/>
                    <a:p>
                      <a:pPr algn="ctr" marL="130175" marR="125095" indent="635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Функционирование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Правительства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Федерации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высших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исполнительных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органов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государственной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власти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субъектов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РФ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местных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администраций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863,5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258,7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dirty="0" sz="12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411,1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</a:tr>
              <a:tr h="712431"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архивных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фондов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5E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37,9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5EC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37,9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5EC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41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37,9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5ECFC"/>
                    </a:solidFill>
                  </a:tcPr>
                </a:tc>
              </a:tr>
              <a:tr h="712444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Резервный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фонд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EC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41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200,0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EC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41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200,0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EC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41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200,0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EC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8703" y="758939"/>
            <a:ext cx="3638550" cy="4153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0073" y="1364996"/>
            <a:ext cx="332994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/>
              <a:t>Национальная</a:t>
            </a:r>
            <a:r>
              <a:rPr dirty="0" sz="2200" spc="-30"/>
              <a:t> </a:t>
            </a:r>
            <a:r>
              <a:rPr dirty="0" sz="2200" spc="-20"/>
              <a:t>экономика</a:t>
            </a:r>
            <a:endParaRPr sz="2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3164" y="1982470"/>
          <a:ext cx="8804275" cy="4693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6465"/>
                <a:gridCol w="2196465"/>
                <a:gridCol w="2196464"/>
                <a:gridCol w="2196465"/>
              </a:tblGrid>
              <a:tr h="9361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Подраздел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869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9361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Транспорт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367,9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368,9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367,9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936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48309" marR="393065" indent="-4889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ное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0" b="1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(дорожные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фонды)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993,2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170,0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6995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470,0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9360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01295" marR="180975" indent="-13970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области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национ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льной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он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236,9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850,0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6995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614,6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Итого: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598,0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388,9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31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452,5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3652" y="685787"/>
            <a:ext cx="3637026" cy="4153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7150" y="1436878"/>
            <a:ext cx="656209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/>
              <a:t>Национальная</a:t>
            </a:r>
            <a:r>
              <a:rPr dirty="0" sz="2200" spc="15"/>
              <a:t> </a:t>
            </a:r>
            <a:r>
              <a:rPr dirty="0" sz="2200" spc="-10"/>
              <a:t>безопасность</a:t>
            </a:r>
            <a:r>
              <a:rPr dirty="0" sz="2200"/>
              <a:t> </a:t>
            </a:r>
            <a:r>
              <a:rPr dirty="0" sz="2200" spc="-5"/>
              <a:t>и</a:t>
            </a:r>
            <a:r>
              <a:rPr dirty="0" sz="2200" spc="5"/>
              <a:t> </a:t>
            </a:r>
            <a:r>
              <a:rPr dirty="0" sz="2200" spc="-10"/>
              <a:t>правоохранительная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3752215" y="1838909"/>
            <a:ext cx="1717039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solidFill>
                  <a:srgbClr val="04607A"/>
                </a:solidFill>
                <a:latin typeface="Times New Roman"/>
                <a:cs typeface="Times New Roman"/>
              </a:rPr>
              <a:t>деятельность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73164" y="2270505"/>
          <a:ext cx="8732520" cy="2172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0"/>
                <a:gridCol w="2178050"/>
                <a:gridCol w="2178050"/>
                <a:gridCol w="2178050"/>
              </a:tblGrid>
              <a:tr h="939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20725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Подраздел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60425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r" marR="850900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1220977">
                <a:tc>
                  <a:txBody>
                    <a:bodyPr/>
                    <a:lstStyle/>
                    <a:p>
                      <a:pPr marL="91440" marR="362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Защита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населения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и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территории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чрезвычайных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ситуаций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природного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техногенного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характера,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пожарная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безопасность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82105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317,8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104,4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81216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149,4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883535" y="4573904"/>
            <a:ext cx="34524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4607A"/>
                </a:solidFill>
                <a:latin typeface="Times New Roman"/>
                <a:cs typeface="Times New Roman"/>
              </a:rPr>
              <a:t>Физическая</a:t>
            </a:r>
            <a:r>
              <a:rPr dirty="0" sz="2000" spc="-2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04607A"/>
                </a:solidFill>
                <a:latin typeface="Times New Roman"/>
                <a:cs typeface="Times New Roman"/>
              </a:rPr>
              <a:t>культура</a:t>
            </a:r>
            <a:r>
              <a:rPr dirty="0" sz="2000" spc="-5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4607A"/>
                </a:solidFill>
                <a:latin typeface="Times New Roman"/>
                <a:cs typeface="Times New Roman"/>
              </a:rPr>
              <a:t>и</a:t>
            </a:r>
            <a:r>
              <a:rPr dirty="0" sz="2000" spc="-2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04607A"/>
                </a:solidFill>
                <a:latin typeface="Times New Roman"/>
                <a:cs typeface="Times New Roman"/>
              </a:rPr>
              <a:t>спорт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45173" y="5006847"/>
          <a:ext cx="8732520" cy="1741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0"/>
                <a:gridCol w="2178050"/>
                <a:gridCol w="2178050"/>
                <a:gridCol w="2178050"/>
              </a:tblGrid>
              <a:tr h="951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20725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Подраздел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60425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61060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61060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776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88646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450,0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88646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887094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8703" y="769607"/>
            <a:ext cx="3638550" cy="4153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5751" y="1646681"/>
            <a:ext cx="456755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/>
              <a:t>Жилищно-коммунальное</a:t>
            </a:r>
            <a:r>
              <a:rPr dirty="0" sz="2200" spc="-65"/>
              <a:t> </a:t>
            </a:r>
            <a:r>
              <a:rPr dirty="0" sz="2200" spc="-15"/>
              <a:t>хозяйство</a:t>
            </a:r>
            <a:endParaRPr sz="2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5173" y="2198497"/>
          <a:ext cx="8660130" cy="4304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70"/>
                <a:gridCol w="2160270"/>
                <a:gridCol w="2160269"/>
                <a:gridCol w="2160270"/>
              </a:tblGrid>
              <a:tr h="720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Подраздел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892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Жилищное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516,0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150,0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80454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150,0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892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Коммунальное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300,0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000,0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80454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000,0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892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25" b="1">
                          <a:latin typeface="Times New Roman"/>
                          <a:cs typeface="Times New Roman"/>
                        </a:rPr>
                        <a:t>117</a:t>
                      </a: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432,4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53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039,9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75882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48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550,0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892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Итого: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122</a:t>
                      </a:r>
                      <a:r>
                        <a:rPr dirty="0" sz="1400" spc="-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248,4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57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189,9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r" marR="75882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36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456,7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614" y="1574816"/>
            <a:ext cx="8796020" cy="167449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algn="ctr" marL="64769">
              <a:lnSpc>
                <a:spcPct val="100000"/>
              </a:lnSpc>
              <a:spcBef>
                <a:spcPts val="660"/>
              </a:spcBef>
            </a:pPr>
            <a:r>
              <a:rPr dirty="0" sz="2200" spc="-5" b="1">
                <a:solidFill>
                  <a:srgbClr val="04607A"/>
                </a:solidFill>
                <a:latin typeface="Times New Roman"/>
                <a:cs typeface="Times New Roman"/>
              </a:rPr>
              <a:t>Социальная</a:t>
            </a:r>
            <a:r>
              <a:rPr dirty="0" sz="2200" spc="-3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2200" spc="-20" b="1">
                <a:solidFill>
                  <a:srgbClr val="04607A"/>
                </a:solidFill>
                <a:latin typeface="Times New Roman"/>
                <a:cs typeface="Times New Roman"/>
              </a:rPr>
              <a:t>политика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400" spc="-15">
                <a:latin typeface="Times New Roman"/>
                <a:cs typeface="Times New Roman"/>
              </a:rPr>
              <a:t>Расходы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 </a:t>
            </a:r>
            <a:r>
              <a:rPr dirty="0" sz="1400" spc="-5">
                <a:latin typeface="Times New Roman"/>
                <a:cs typeface="Times New Roman"/>
              </a:rPr>
              <a:t>разделу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социальная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политика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предусмотрены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2023</a:t>
            </a:r>
            <a:r>
              <a:rPr dirty="0" sz="1400" spc="-25">
                <a:latin typeface="Times New Roman"/>
                <a:cs typeface="Times New Roman"/>
              </a:rPr>
              <a:t> год</a:t>
            </a:r>
            <a:r>
              <a:rPr dirty="0" sz="1400">
                <a:latin typeface="Times New Roman"/>
                <a:cs typeface="Times New Roman"/>
              </a:rPr>
              <a:t> в</a:t>
            </a:r>
            <a:r>
              <a:rPr dirty="0" sz="1400" spc="-5">
                <a:latin typeface="Times New Roman"/>
                <a:cs typeface="Times New Roman"/>
              </a:rPr>
              <a:t> размере </a:t>
            </a:r>
            <a:r>
              <a:rPr dirty="0" sz="1400">
                <a:latin typeface="Times New Roman"/>
                <a:cs typeface="Times New Roman"/>
              </a:rPr>
              <a:t>5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930,0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тыс.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руб.,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 2024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год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400">
                <a:latin typeface="Times New Roman"/>
                <a:cs typeface="Times New Roman"/>
              </a:rPr>
              <a:t>6</a:t>
            </a:r>
            <a:r>
              <a:rPr dirty="0" sz="1400" spc="-10">
                <a:latin typeface="Times New Roman"/>
                <a:cs typeface="Times New Roman"/>
              </a:rPr>
              <a:t> 211,7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тыс.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руб.,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2025</a:t>
            </a:r>
            <a:r>
              <a:rPr dirty="0" sz="1400" spc="-25">
                <a:latin typeface="Times New Roman"/>
                <a:cs typeface="Times New Roman"/>
              </a:rPr>
              <a:t> год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6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132,7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тыс.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руб.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Планируется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направить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бюджетные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ассигнования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 </a:t>
            </a:r>
            <a:r>
              <a:rPr dirty="0" sz="1400" spc="-15">
                <a:latin typeface="Times New Roman"/>
                <a:cs typeface="Times New Roman"/>
              </a:rPr>
              <a:t>том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числе: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35"/>
              </a:spcBef>
            </a:pPr>
            <a:r>
              <a:rPr dirty="0" sz="1400">
                <a:latin typeface="Times New Roman"/>
                <a:cs typeface="Times New Roman"/>
              </a:rPr>
              <a:t>– социальное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обеспечение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населения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подпрограмме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«Обеспечение </a:t>
            </a:r>
            <a:r>
              <a:rPr dirty="0" sz="1400">
                <a:latin typeface="Times New Roman"/>
                <a:cs typeface="Times New Roman"/>
              </a:rPr>
              <a:t>жильем </a:t>
            </a:r>
            <a:r>
              <a:rPr dirty="0" sz="1400" spc="-10">
                <a:latin typeface="Times New Roman"/>
                <a:cs typeface="Times New Roman"/>
              </a:rPr>
              <a:t>молодых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семей»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2023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году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сумме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5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285,0,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5">
                <a:latin typeface="Times New Roman"/>
                <a:cs typeface="Times New Roman"/>
              </a:rPr>
              <a:t> 2024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году-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5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566,7,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2025</a:t>
            </a:r>
            <a:r>
              <a:rPr dirty="0" sz="1400" spc="-20">
                <a:latin typeface="Times New Roman"/>
                <a:cs typeface="Times New Roman"/>
              </a:rPr>
              <a:t> году-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5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487,7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выплату</a:t>
            </a:r>
            <a:r>
              <a:rPr dirty="0" sz="1400">
                <a:latin typeface="Times New Roman"/>
                <a:cs typeface="Times New Roman"/>
              </a:rPr>
              <a:t> пенсий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сумме</a:t>
            </a:r>
            <a:r>
              <a:rPr dirty="0" sz="1400" spc="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645,0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тыс.руб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2023-2025гг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ежегодно.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88638" y="123825"/>
            <a:ext cx="36322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5"/>
              <a:t>Расходы</a:t>
            </a:r>
            <a:r>
              <a:rPr dirty="0" sz="3600" spc="-65"/>
              <a:t> </a:t>
            </a:r>
            <a:r>
              <a:rPr dirty="0" sz="3600" spc="-30"/>
              <a:t>бюджета</a:t>
            </a:r>
            <a:endParaRPr sz="36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3164" y="3638677"/>
          <a:ext cx="8876665" cy="3051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245"/>
                <a:gridCol w="2214245"/>
                <a:gridCol w="2214880"/>
                <a:gridCol w="2214879"/>
              </a:tblGrid>
              <a:tr h="706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Подраздел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1165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51205" marR="244475" indent="-500380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Соц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льное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ние 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населения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1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645,0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1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645,0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1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645,0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1C5F7"/>
                    </a:solidFill>
                  </a:tcPr>
                </a:tc>
              </a:tr>
              <a:tr h="1165847"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Охрана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семьи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детства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1C5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285,0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1C5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41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566,7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1C5F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415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487,7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1C5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6511" y="371843"/>
            <a:ext cx="3591305" cy="36958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1582" y="1646681"/>
            <a:ext cx="363855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30"/>
              <a:t>Культура</a:t>
            </a:r>
            <a:r>
              <a:rPr dirty="0" sz="2200" spc="-40"/>
              <a:t> </a:t>
            </a:r>
            <a:r>
              <a:rPr dirty="0" sz="2200" spc="-5"/>
              <a:t>и</a:t>
            </a:r>
            <a:r>
              <a:rPr dirty="0" sz="2200" spc="-25"/>
              <a:t> </a:t>
            </a:r>
            <a:r>
              <a:rPr dirty="0" sz="2200" spc="-15"/>
              <a:t>кинематография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140614" y="2027377"/>
            <a:ext cx="874839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5">
                <a:latin typeface="Times New Roman"/>
                <a:cs typeface="Times New Roman"/>
              </a:rPr>
              <a:t>Расходы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 </a:t>
            </a:r>
            <a:r>
              <a:rPr dirty="0" sz="1400" spc="-5">
                <a:latin typeface="Times New Roman"/>
                <a:cs typeface="Times New Roman"/>
              </a:rPr>
              <a:t>разделу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30">
                <a:latin typeface="Times New Roman"/>
                <a:cs typeface="Times New Roman"/>
              </a:rPr>
              <a:t>культура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кинематография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предусмотрены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2023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год</a:t>
            </a:r>
            <a:r>
              <a:rPr dirty="0" sz="1400">
                <a:latin typeface="Times New Roman"/>
                <a:cs typeface="Times New Roman"/>
              </a:rPr>
              <a:t> в размере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4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007,8тыс.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руб.,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2024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  <a:p>
            <a:pPr marL="12700" marR="164465">
              <a:lnSpc>
                <a:spcPct val="100000"/>
              </a:lnSpc>
            </a:pP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000,0тыс.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руб.,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2025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год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000,0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тыс.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руб.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Средства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планируется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направить  на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создание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условий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организации досуга и обеспечения жителей </a:t>
            </a:r>
            <a:r>
              <a:rPr dirty="0" sz="1400" spc="5">
                <a:latin typeface="Times New Roman"/>
                <a:cs typeface="Times New Roman"/>
              </a:rPr>
              <a:t>поселения </a:t>
            </a:r>
            <a:r>
              <a:rPr dirty="0" sz="1400" spc="-10">
                <a:latin typeface="Times New Roman"/>
                <a:cs typeface="Times New Roman"/>
              </a:rPr>
              <a:t>услугами </a:t>
            </a:r>
            <a:r>
              <a:rPr dirty="0" sz="1400">
                <a:latin typeface="Times New Roman"/>
                <a:cs typeface="Times New Roman"/>
              </a:rPr>
              <a:t>организации </a:t>
            </a:r>
            <a:r>
              <a:rPr dirty="0" sz="1400" spc="-25">
                <a:latin typeface="Times New Roman"/>
                <a:cs typeface="Times New Roman"/>
              </a:rPr>
              <a:t>культуры, </a:t>
            </a:r>
            <a:r>
              <a:rPr dirty="0" sz="1400" spc="-5">
                <a:latin typeface="Times New Roman"/>
                <a:cs typeface="Times New Roman"/>
              </a:rPr>
              <a:t>проведение </a:t>
            </a:r>
            <a:r>
              <a:rPr dirty="0" sz="1400" spc="-10">
                <a:latin typeface="Times New Roman"/>
                <a:cs typeface="Times New Roman"/>
              </a:rPr>
              <a:t>городских </a:t>
            </a:r>
            <a:r>
              <a:rPr dirty="0" sz="1400">
                <a:latin typeface="Times New Roman"/>
                <a:cs typeface="Times New Roman"/>
              </a:rPr>
              <a:t>и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праздничных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мероприятий,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организацию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праздничных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концертов.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42259" cy="162306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1154" y="3206623"/>
          <a:ext cx="8948420" cy="1597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025"/>
                <a:gridCol w="2232025"/>
                <a:gridCol w="2232659"/>
                <a:gridCol w="2232659"/>
              </a:tblGrid>
              <a:tr h="720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Подраздел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5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r>
                        <a:rPr dirty="0" sz="1800" spc="-5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5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r>
                        <a:rPr dirty="0" sz="1800" spc="-5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5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5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864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007,8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2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000,0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000,0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0167" y="105155"/>
            <a:ext cx="4463034" cy="15095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8710" y="1724609"/>
            <a:ext cx="66992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/>
              <a:t>Ц</a:t>
            </a:r>
            <a:r>
              <a:rPr dirty="0" sz="2200" spc="-20"/>
              <a:t>е</a:t>
            </a:r>
            <a:r>
              <a:rPr dirty="0" sz="2200" spc="-10"/>
              <a:t>ль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4207062" y="1724609"/>
            <a:ext cx="90360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solidFill>
                  <a:srgbClr val="04607A"/>
                </a:solidFill>
                <a:latin typeface="Times New Roman"/>
                <a:cs typeface="Times New Roman"/>
              </a:rPr>
              <a:t>З</a:t>
            </a:r>
            <a:r>
              <a:rPr dirty="0" sz="2200" b="1">
                <a:solidFill>
                  <a:srgbClr val="04607A"/>
                </a:solidFill>
                <a:latin typeface="Times New Roman"/>
                <a:cs typeface="Times New Roman"/>
              </a:rPr>
              <a:t>а</a:t>
            </a:r>
            <a:r>
              <a:rPr dirty="0" sz="2200" spc="-5" b="1">
                <a:solidFill>
                  <a:srgbClr val="04607A"/>
                </a:solidFill>
                <a:latin typeface="Times New Roman"/>
                <a:cs typeface="Times New Roman"/>
              </a:rPr>
              <a:t>д</a:t>
            </a:r>
            <a:r>
              <a:rPr dirty="0" sz="2200" spc="-80" b="1">
                <a:solidFill>
                  <a:srgbClr val="04607A"/>
                </a:solidFill>
                <a:latin typeface="Times New Roman"/>
                <a:cs typeface="Times New Roman"/>
              </a:rPr>
              <a:t>а</a:t>
            </a:r>
            <a:r>
              <a:rPr dirty="0" sz="2200" spc="-5" b="1">
                <a:solidFill>
                  <a:srgbClr val="04607A"/>
                </a:solidFill>
                <a:latin typeface="Times New Roman"/>
                <a:cs typeface="Times New Roman"/>
              </a:rPr>
              <a:t>чи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6973" y="1656549"/>
            <a:ext cx="1978660" cy="83121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201930">
              <a:lnSpc>
                <a:spcPct val="100000"/>
              </a:lnSpc>
              <a:spcBef>
                <a:spcPts val="635"/>
              </a:spcBef>
            </a:pPr>
            <a:r>
              <a:rPr dirty="0" sz="2200" spc="-15" b="1">
                <a:solidFill>
                  <a:srgbClr val="04607A"/>
                </a:solidFill>
                <a:latin typeface="Times New Roman"/>
                <a:cs typeface="Times New Roman"/>
              </a:rPr>
              <a:t>Показатели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2200" spc="-20" b="1">
                <a:solidFill>
                  <a:srgbClr val="04607A"/>
                </a:solidFill>
                <a:latin typeface="Times New Roman"/>
                <a:cs typeface="Times New Roman"/>
              </a:rPr>
              <a:t>э</a:t>
            </a:r>
            <a:r>
              <a:rPr dirty="0" sz="2200" spc="-15" b="1">
                <a:solidFill>
                  <a:srgbClr val="04607A"/>
                </a:solidFill>
                <a:latin typeface="Times New Roman"/>
                <a:cs typeface="Times New Roman"/>
              </a:rPr>
              <a:t>фф</a:t>
            </a:r>
            <a:r>
              <a:rPr dirty="0" sz="2200" spc="-5" b="1">
                <a:solidFill>
                  <a:srgbClr val="04607A"/>
                </a:solidFill>
                <a:latin typeface="Times New Roman"/>
                <a:cs typeface="Times New Roman"/>
              </a:rPr>
              <a:t>е</a:t>
            </a:r>
            <a:r>
              <a:rPr dirty="0" sz="2200" spc="-15" b="1">
                <a:solidFill>
                  <a:srgbClr val="04607A"/>
                </a:solidFill>
                <a:latin typeface="Times New Roman"/>
                <a:cs typeface="Times New Roman"/>
              </a:rPr>
              <a:t>к</a:t>
            </a:r>
            <a:r>
              <a:rPr dirty="0" sz="2200" spc="-20" b="1">
                <a:solidFill>
                  <a:srgbClr val="04607A"/>
                </a:solidFill>
                <a:latin typeface="Times New Roman"/>
                <a:cs typeface="Times New Roman"/>
              </a:rPr>
              <a:t>т</a:t>
            </a:r>
            <a:r>
              <a:rPr dirty="0" sz="2200" spc="-10" b="1">
                <a:solidFill>
                  <a:srgbClr val="04607A"/>
                </a:solidFill>
                <a:latin typeface="Times New Roman"/>
                <a:cs typeface="Times New Roman"/>
              </a:rPr>
              <a:t>ив</a:t>
            </a:r>
            <a:r>
              <a:rPr dirty="0" sz="2200" spc="-15" b="1">
                <a:solidFill>
                  <a:srgbClr val="04607A"/>
                </a:solidFill>
                <a:latin typeface="Times New Roman"/>
                <a:cs typeface="Times New Roman"/>
              </a:rPr>
              <a:t>н</a:t>
            </a:r>
            <a:r>
              <a:rPr dirty="0" sz="2200" spc="-5" b="1">
                <a:solidFill>
                  <a:srgbClr val="04607A"/>
                </a:solidFill>
                <a:latin typeface="Times New Roman"/>
                <a:cs typeface="Times New Roman"/>
              </a:rPr>
              <a:t>ос</a:t>
            </a:r>
            <a:r>
              <a:rPr dirty="0" sz="2200" spc="-15" b="1">
                <a:solidFill>
                  <a:srgbClr val="04607A"/>
                </a:solidFill>
                <a:latin typeface="Times New Roman"/>
                <a:cs typeface="Times New Roman"/>
              </a:rPr>
              <a:t>т</a:t>
            </a:r>
            <a:r>
              <a:rPr dirty="0" sz="2200" spc="-5" b="1">
                <a:solidFill>
                  <a:srgbClr val="04607A"/>
                </a:solidFill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42259" cy="16230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1484" y="2183892"/>
            <a:ext cx="2520695" cy="20711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7916" y="2470404"/>
            <a:ext cx="1938527" cy="16916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2262" y="4320921"/>
            <a:ext cx="7708265" cy="1520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Преимуществом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программного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15" b="1">
                <a:latin typeface="Times New Roman"/>
                <a:cs typeface="Times New Roman"/>
              </a:rPr>
              <a:t>бюджета</a:t>
            </a:r>
            <a:r>
              <a:rPr dirty="0" sz="1400" spc="1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является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распределение</a:t>
            </a:r>
            <a:r>
              <a:rPr dirty="0" sz="1400" spc="25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расходов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не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по 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ведомственному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принципу,</a:t>
            </a:r>
            <a:r>
              <a:rPr dirty="0" sz="1400" spc="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а </a:t>
            </a:r>
            <a:r>
              <a:rPr dirty="0" sz="1400" spc="-5" b="1">
                <a:latin typeface="Times New Roman"/>
                <a:cs typeface="Times New Roman"/>
              </a:rPr>
              <a:t>по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программам.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Муниципальная</a:t>
            </a:r>
            <a:r>
              <a:rPr dirty="0" sz="1400" spc="4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программа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имеет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цель,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задачи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 </a:t>
            </a:r>
            <a:r>
              <a:rPr dirty="0" sz="1400" spc="-33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показатели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эффективности,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которые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отражают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степень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их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достижения</a:t>
            </a:r>
            <a:r>
              <a:rPr dirty="0" sz="1400" spc="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(решения),</a:t>
            </a:r>
            <a:r>
              <a:rPr dirty="0" sz="1400" spc="1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то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5" b="1">
                <a:latin typeface="Times New Roman"/>
                <a:cs typeface="Times New Roman"/>
              </a:rPr>
              <a:t>есть 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действия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 </a:t>
            </a:r>
            <a:r>
              <a:rPr dirty="0" sz="1400" spc="-15" b="1">
                <a:latin typeface="Times New Roman"/>
                <a:cs typeface="Times New Roman"/>
              </a:rPr>
              <a:t>бюджетные</a:t>
            </a:r>
            <a:r>
              <a:rPr dirty="0" sz="1400" spc="2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средства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направлены на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достижение</a:t>
            </a:r>
            <a:r>
              <a:rPr dirty="0" sz="1400" spc="3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заданного</a:t>
            </a:r>
            <a:r>
              <a:rPr dirty="0" sz="1400" spc="-15" b="1">
                <a:latin typeface="Times New Roman"/>
                <a:cs typeface="Times New Roman"/>
              </a:rPr>
              <a:t> результата.</a:t>
            </a:r>
            <a:endParaRPr sz="1400">
              <a:latin typeface="Times New Roman"/>
              <a:cs typeface="Times New Roman"/>
            </a:endParaRPr>
          </a:p>
          <a:p>
            <a:pPr marL="12700" marR="352425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dirty="0" sz="1400" b="1">
                <a:latin typeface="Times New Roman"/>
                <a:cs typeface="Times New Roman"/>
              </a:rPr>
              <a:t>При </a:t>
            </a:r>
            <a:r>
              <a:rPr dirty="0" sz="1400" spc="-10" b="1">
                <a:latin typeface="Times New Roman"/>
                <a:cs typeface="Times New Roman"/>
              </a:rPr>
              <a:t>этом значение </a:t>
            </a:r>
            <a:r>
              <a:rPr dirty="0" sz="1400" spc="-5" b="1">
                <a:latin typeface="Times New Roman"/>
                <a:cs typeface="Times New Roman"/>
              </a:rPr>
              <a:t>показателей </a:t>
            </a:r>
            <a:r>
              <a:rPr dirty="0" sz="1400" b="1">
                <a:latin typeface="Times New Roman"/>
                <a:cs typeface="Times New Roman"/>
              </a:rPr>
              <a:t>является </a:t>
            </a:r>
            <a:r>
              <a:rPr dirty="0" sz="1400" spc="-10" b="1">
                <a:latin typeface="Times New Roman"/>
                <a:cs typeface="Times New Roman"/>
              </a:rPr>
              <a:t>индикатором </a:t>
            </a:r>
            <a:r>
              <a:rPr dirty="0" sz="1400" spc="-5" b="1">
                <a:latin typeface="Times New Roman"/>
                <a:cs typeface="Times New Roman"/>
              </a:rPr>
              <a:t>по данному направлению </a:t>
            </a:r>
            <a:r>
              <a:rPr dirty="0" sz="1400" b="1">
                <a:latin typeface="Times New Roman"/>
                <a:cs typeface="Times New Roman"/>
              </a:rPr>
              <a:t> деятельности и </a:t>
            </a:r>
            <a:r>
              <a:rPr dirty="0" sz="1400" spc="-5" b="1">
                <a:latin typeface="Times New Roman"/>
                <a:cs typeface="Times New Roman"/>
              </a:rPr>
              <a:t>сигнализирует </a:t>
            </a:r>
            <a:r>
              <a:rPr dirty="0" sz="1400" b="1">
                <a:latin typeface="Times New Roman"/>
                <a:cs typeface="Times New Roman"/>
              </a:rPr>
              <a:t>о </a:t>
            </a:r>
            <a:r>
              <a:rPr dirty="0" sz="1400" spc="-15" b="1">
                <a:latin typeface="Times New Roman"/>
                <a:cs typeface="Times New Roman"/>
              </a:rPr>
              <a:t>плохом </a:t>
            </a:r>
            <a:r>
              <a:rPr dirty="0" sz="1400" b="1">
                <a:latin typeface="Times New Roman"/>
                <a:cs typeface="Times New Roman"/>
              </a:rPr>
              <a:t>или </a:t>
            </a:r>
            <a:r>
              <a:rPr dirty="0" sz="1400" spc="-10" b="1">
                <a:latin typeface="Times New Roman"/>
                <a:cs typeface="Times New Roman"/>
              </a:rPr>
              <a:t>хорошем </a:t>
            </a:r>
            <a:r>
              <a:rPr dirty="0" sz="1400" spc="-15" b="1">
                <a:latin typeface="Times New Roman"/>
                <a:cs typeface="Times New Roman"/>
              </a:rPr>
              <a:t>результате, </a:t>
            </a:r>
            <a:r>
              <a:rPr dirty="0" sz="1400" spc="-10" b="1">
                <a:latin typeface="Times New Roman"/>
                <a:cs typeface="Times New Roman"/>
              </a:rPr>
              <a:t>необходимости </a:t>
            </a:r>
            <a:r>
              <a:rPr dirty="0" sz="1400" spc="-5" b="1">
                <a:latin typeface="Times New Roman"/>
                <a:cs typeface="Times New Roman"/>
              </a:rPr>
              <a:t>принятия </a:t>
            </a:r>
            <a:r>
              <a:rPr dirty="0" sz="1400" spc="-33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новых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решений.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123" y="2491739"/>
            <a:ext cx="2081783" cy="167512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5348" y="272795"/>
            <a:ext cx="5522213" cy="13449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3164" y="1694433"/>
          <a:ext cx="8804275" cy="4405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190"/>
                <a:gridCol w="4752975"/>
                <a:gridCol w="1224280"/>
                <a:gridCol w="1224279"/>
                <a:gridCol w="1080134"/>
              </a:tblGrid>
              <a:tr h="648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09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программ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09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5920"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09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09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209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1008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1.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47955" marR="128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«Совершенствование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организации» </a:t>
                      </a:r>
                      <a:r>
                        <a:rPr dirty="0" sz="1200" spc="-2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решению</a:t>
                      </a:r>
                      <a:r>
                        <a:rPr dirty="0" sz="1200" spc="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общегосударственных</a:t>
                      </a:r>
                      <a:r>
                        <a:rPr dirty="0" sz="120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вопросов</a:t>
                      </a:r>
                      <a:r>
                        <a:rPr dirty="0" sz="1200" spc="-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создание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условий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службы</a:t>
                      </a:r>
                      <a:r>
                        <a:rPr dirty="0" sz="1200" spc="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городском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поселении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«Город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Таруса»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2023-2025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годы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r" marR="33782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474,8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750,5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947,9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2.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42595" marR="249554" indent="-186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Муниципальная программа «Развитие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автомобильных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дорог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городского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поселения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«Город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Таруса»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2021-2025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годы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r" marR="3759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993,2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170,0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117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470,0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1008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69545" marR="155575" indent="-10160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Муниципальная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«Осуществление</a:t>
                      </a:r>
                      <a:r>
                        <a:rPr dirty="0" sz="1200" spc="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мероприятий,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связанных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разработкой землеустроительной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документации по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описанию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границ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территориальных</a:t>
                      </a:r>
                      <a:r>
                        <a:rPr dirty="0" sz="12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зон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ГП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«Город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Таруса»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629,0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764,6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008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4.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257810" marR="248920" indent="-3175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Муниципальная программа «Обеспечение доступным,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комфортным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жильем, коммунальными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услугами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благоустройством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населения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ГП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«Город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Таруса»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2022-2026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годы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r" marR="303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60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889,6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49</a:t>
                      </a:r>
                      <a:r>
                        <a:rPr dirty="0" sz="12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116,7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49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037,7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0167" y="233172"/>
            <a:ext cx="4560570" cy="13921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8882" y="399414"/>
            <a:ext cx="3766820" cy="7880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20"/>
              <a:t>Предисловие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535940" y="1962353"/>
            <a:ext cx="8097520" cy="1734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5880">
              <a:lnSpc>
                <a:spcPct val="100000"/>
              </a:lnSpc>
              <a:spcBef>
                <a:spcPts val="105"/>
              </a:spcBef>
            </a:pPr>
            <a:r>
              <a:rPr dirty="0" sz="1400" spc="-15">
                <a:latin typeface="Times New Roman"/>
                <a:cs typeface="Times New Roman"/>
              </a:rPr>
              <a:t>«Бюджет </a:t>
            </a:r>
            <a:r>
              <a:rPr dirty="0" sz="1400">
                <a:latin typeface="Times New Roman"/>
                <a:cs typeface="Times New Roman"/>
              </a:rPr>
              <a:t>для граждан» </a:t>
            </a:r>
            <a:r>
              <a:rPr dirty="0" sz="1400" spc="-10">
                <a:latin typeface="Times New Roman"/>
                <a:cs typeface="Times New Roman"/>
              </a:rPr>
              <a:t>познакомит </a:t>
            </a:r>
            <a:r>
              <a:rPr dirty="0" sz="1400">
                <a:latin typeface="Times New Roman"/>
                <a:cs typeface="Times New Roman"/>
              </a:rPr>
              <a:t>Вас с </a:t>
            </a:r>
            <a:r>
              <a:rPr dirty="0" sz="1400" spc="-5">
                <a:latin typeface="Times New Roman"/>
                <a:cs typeface="Times New Roman"/>
              </a:rPr>
              <a:t>положениями </a:t>
            </a:r>
            <a:r>
              <a:rPr dirty="0" sz="1400">
                <a:latin typeface="Times New Roman"/>
                <a:cs typeface="Times New Roman"/>
              </a:rPr>
              <a:t>основного </a:t>
            </a:r>
            <a:r>
              <a:rPr dirty="0" sz="1400" spc="-5">
                <a:latin typeface="Times New Roman"/>
                <a:cs typeface="Times New Roman"/>
              </a:rPr>
              <a:t>финансового документа </a:t>
            </a:r>
            <a:r>
              <a:rPr dirty="0" sz="1400">
                <a:latin typeface="Times New Roman"/>
                <a:cs typeface="Times New Roman"/>
              </a:rPr>
              <a:t>– </a:t>
            </a:r>
            <a:r>
              <a:rPr dirty="0" sz="1400" spc="-15">
                <a:latin typeface="Times New Roman"/>
                <a:cs typeface="Times New Roman"/>
              </a:rPr>
              <a:t>бюджетом 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городского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поселения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«Город </a:t>
            </a:r>
            <a:r>
              <a:rPr dirty="0" sz="1400" spc="-10">
                <a:latin typeface="Times New Roman"/>
                <a:cs typeface="Times New Roman"/>
              </a:rPr>
              <a:t>Таруса»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текущий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год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плановый </a:t>
            </a:r>
            <a:r>
              <a:rPr dirty="0" sz="1400" spc="-5">
                <a:latin typeface="Times New Roman"/>
                <a:cs typeface="Times New Roman"/>
              </a:rPr>
              <a:t>период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2024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2025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5">
                <a:latin typeface="Times New Roman"/>
                <a:cs typeface="Times New Roman"/>
              </a:rPr>
              <a:t>гг.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Представленная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информация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предназначена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широкого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круга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пользователей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30">
                <a:latin typeface="Times New Roman"/>
                <a:cs typeface="Times New Roman"/>
              </a:rPr>
              <a:t>будет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интересна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полезна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как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spc="-15">
                <a:latin typeface="Times New Roman"/>
                <a:cs typeface="Times New Roman"/>
              </a:rPr>
              <a:t>студентам, </a:t>
            </a:r>
            <a:r>
              <a:rPr dirty="0" sz="1400" spc="-5">
                <a:latin typeface="Times New Roman"/>
                <a:cs typeface="Times New Roman"/>
              </a:rPr>
              <a:t>педагогам, </a:t>
            </a:r>
            <a:r>
              <a:rPr dirty="0" sz="1400" spc="-10">
                <a:latin typeface="Times New Roman"/>
                <a:cs typeface="Times New Roman"/>
              </a:rPr>
              <a:t>врачам, молодым </a:t>
            </a:r>
            <a:r>
              <a:rPr dirty="0" sz="1400">
                <a:latin typeface="Times New Roman"/>
                <a:cs typeface="Times New Roman"/>
              </a:rPr>
              <a:t>семьям, так и гражданским </a:t>
            </a:r>
            <a:r>
              <a:rPr dirty="0" sz="1400" spc="-5">
                <a:latin typeface="Times New Roman"/>
                <a:cs typeface="Times New Roman"/>
              </a:rPr>
              <a:t>служащим, </a:t>
            </a:r>
            <a:r>
              <a:rPr dirty="0" sz="1400">
                <a:latin typeface="Times New Roman"/>
                <a:cs typeface="Times New Roman"/>
              </a:rPr>
              <a:t>пенсионерам и </a:t>
            </a:r>
            <a:r>
              <a:rPr dirty="0" sz="1400" spc="-10">
                <a:latin typeface="Times New Roman"/>
                <a:cs typeface="Times New Roman"/>
              </a:rPr>
              <a:t>другим 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категориям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населения,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так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как</a:t>
            </a:r>
            <a:r>
              <a:rPr dirty="0" sz="1400" spc="-5">
                <a:latin typeface="Times New Roman"/>
                <a:cs typeface="Times New Roman"/>
              </a:rPr>
              <a:t> рассматриваемые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 брошюре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вопросы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затрагивают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каждого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жителя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города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Тарусы </a:t>
            </a:r>
            <a:r>
              <a:rPr dirty="0" sz="1400">
                <a:latin typeface="Times New Roman"/>
                <a:cs typeface="Times New Roman"/>
              </a:rPr>
              <a:t>. Мы </a:t>
            </a:r>
            <a:r>
              <a:rPr dirty="0" sz="1400" spc="5">
                <a:latin typeface="Times New Roman"/>
                <a:cs typeface="Times New Roman"/>
              </a:rPr>
              <a:t>постарались </a:t>
            </a:r>
            <a:r>
              <a:rPr dirty="0" sz="1400">
                <a:latin typeface="Times New Roman"/>
                <a:cs typeface="Times New Roman"/>
              </a:rPr>
              <a:t>в доступной и понятной </a:t>
            </a:r>
            <a:r>
              <a:rPr dirty="0" sz="1400" spc="-5">
                <a:latin typeface="Times New Roman"/>
                <a:cs typeface="Times New Roman"/>
              </a:rPr>
              <a:t>форме </a:t>
            </a:r>
            <a:r>
              <a:rPr dirty="0" sz="1400">
                <a:latin typeface="Times New Roman"/>
                <a:cs typeface="Times New Roman"/>
              </a:rPr>
              <a:t>для граждан, </a:t>
            </a:r>
            <a:r>
              <a:rPr dirty="0" sz="1400" spc="-10">
                <a:latin typeface="Times New Roman"/>
                <a:cs typeface="Times New Roman"/>
              </a:rPr>
              <a:t>показать </a:t>
            </a:r>
            <a:r>
              <a:rPr dirty="0" sz="1400" spc="5">
                <a:latin typeface="Times New Roman"/>
                <a:cs typeface="Times New Roman"/>
              </a:rPr>
              <a:t>основные </a:t>
            </a:r>
            <a:r>
              <a:rPr dirty="0" sz="1400" spc="-10">
                <a:latin typeface="Times New Roman"/>
                <a:cs typeface="Times New Roman"/>
              </a:rPr>
              <a:t>показатели 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бюджета.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«Бюджет</a:t>
            </a:r>
            <a:r>
              <a:rPr dirty="0" sz="1400">
                <a:latin typeface="Times New Roman"/>
                <a:cs typeface="Times New Roman"/>
              </a:rPr>
              <a:t> для граждан»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нацелен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 </a:t>
            </a:r>
            <a:r>
              <a:rPr dirty="0" sz="1400" spc="-5">
                <a:latin typeface="Times New Roman"/>
                <a:cs typeface="Times New Roman"/>
              </a:rPr>
              <a:t>получение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обратной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связи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от</a:t>
            </a:r>
            <a:r>
              <a:rPr dirty="0" sz="1400">
                <a:latin typeface="Times New Roman"/>
                <a:cs typeface="Times New Roman"/>
              </a:rPr>
              <a:t> граждан,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которым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интересны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Times New Roman"/>
                <a:cs typeface="Times New Roman"/>
              </a:rPr>
              <a:t>современные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проблемы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муниципальных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финансов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городе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Тарусе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 </a:t>
            </a:r>
            <a:r>
              <a:rPr dirty="0" sz="1400" spc="-5">
                <a:latin typeface="Times New Roman"/>
                <a:cs typeface="Times New Roman"/>
              </a:rPr>
              <a:t>Российской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Федерации.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3922776"/>
            <a:ext cx="2537460" cy="19446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25084" y="3759708"/>
            <a:ext cx="2880360" cy="171297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407664" y="4038600"/>
            <a:ext cx="1797050" cy="510540"/>
            <a:chOff x="3407664" y="4038600"/>
            <a:chExt cx="1797050" cy="510540"/>
          </a:xfrm>
        </p:grpSpPr>
        <p:sp>
          <p:nvSpPr>
            <p:cNvPr id="9" name="object 9"/>
            <p:cNvSpPr/>
            <p:nvPr/>
          </p:nvSpPr>
          <p:spPr>
            <a:xfrm>
              <a:off x="3420618" y="4051553"/>
              <a:ext cx="1771014" cy="485140"/>
            </a:xfrm>
            <a:custGeom>
              <a:avLst/>
              <a:gdLst/>
              <a:ahLst/>
              <a:cxnLst/>
              <a:rect l="l" t="t" r="r" b="b"/>
              <a:pathLst>
                <a:path w="1771014" h="485139">
                  <a:moveTo>
                    <a:pt x="1528572" y="0"/>
                  </a:moveTo>
                  <a:lnTo>
                    <a:pt x="1528572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1528572" y="363474"/>
                  </a:lnTo>
                  <a:lnTo>
                    <a:pt x="1528572" y="484632"/>
                  </a:lnTo>
                  <a:lnTo>
                    <a:pt x="1770888" y="242316"/>
                  </a:lnTo>
                  <a:lnTo>
                    <a:pt x="152857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420618" y="4051553"/>
              <a:ext cx="1771014" cy="485140"/>
            </a:xfrm>
            <a:custGeom>
              <a:avLst/>
              <a:gdLst/>
              <a:ahLst/>
              <a:cxnLst/>
              <a:rect l="l" t="t" r="r" b="b"/>
              <a:pathLst>
                <a:path w="1771014" h="485139">
                  <a:moveTo>
                    <a:pt x="0" y="121158"/>
                  </a:moveTo>
                  <a:lnTo>
                    <a:pt x="1528572" y="121158"/>
                  </a:lnTo>
                  <a:lnTo>
                    <a:pt x="1528572" y="0"/>
                  </a:lnTo>
                  <a:lnTo>
                    <a:pt x="1770888" y="242316"/>
                  </a:lnTo>
                  <a:lnTo>
                    <a:pt x="1528572" y="484632"/>
                  </a:lnTo>
                  <a:lnTo>
                    <a:pt x="1528572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74370" y="5495035"/>
            <a:ext cx="7787640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5745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latin typeface="Constantia"/>
                <a:cs typeface="Constantia"/>
              </a:rPr>
              <a:t>Граждане</a:t>
            </a:r>
            <a:r>
              <a:rPr dirty="0" sz="1400" spc="-20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–</a:t>
            </a:r>
            <a:r>
              <a:rPr dirty="0" sz="1400" spc="-10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и</a:t>
            </a:r>
            <a:r>
              <a:rPr dirty="0" sz="1400" spc="-25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как</a:t>
            </a:r>
            <a:r>
              <a:rPr dirty="0" sz="1400" spc="-50">
                <a:latin typeface="Constantia"/>
                <a:cs typeface="Constantia"/>
              </a:rPr>
              <a:t> </a:t>
            </a:r>
            <a:r>
              <a:rPr dirty="0" sz="1400" spc="-10">
                <a:latin typeface="Constantia"/>
                <a:cs typeface="Constantia"/>
              </a:rPr>
              <a:t>налогоплательщики,</a:t>
            </a:r>
            <a:r>
              <a:rPr dirty="0" sz="1400" spc="-25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и</a:t>
            </a:r>
            <a:r>
              <a:rPr dirty="0" sz="1400" spc="-30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как</a:t>
            </a:r>
            <a:r>
              <a:rPr dirty="0" sz="1400" spc="-50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потребители</a:t>
            </a:r>
            <a:r>
              <a:rPr dirty="0" sz="1400" spc="-70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общественных</a:t>
            </a:r>
            <a:r>
              <a:rPr dirty="0" sz="1400" spc="-55">
                <a:latin typeface="Constantia"/>
                <a:cs typeface="Constantia"/>
              </a:rPr>
              <a:t> </a:t>
            </a:r>
            <a:r>
              <a:rPr dirty="0" sz="1400" spc="-20">
                <a:latin typeface="Constantia"/>
                <a:cs typeface="Constantia"/>
              </a:rPr>
              <a:t>благ</a:t>
            </a:r>
            <a:r>
              <a:rPr dirty="0" sz="1400" spc="-25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–</a:t>
            </a:r>
            <a:r>
              <a:rPr dirty="0" sz="1400" spc="-40">
                <a:latin typeface="Constantia"/>
                <a:cs typeface="Constantia"/>
              </a:rPr>
              <a:t> </a:t>
            </a:r>
            <a:r>
              <a:rPr dirty="0" sz="1400" spc="-15">
                <a:latin typeface="Constantia"/>
                <a:cs typeface="Constantia"/>
              </a:rPr>
              <a:t>должны</a:t>
            </a:r>
            <a:r>
              <a:rPr dirty="0" sz="1400" spc="-55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быть </a:t>
            </a:r>
            <a:r>
              <a:rPr dirty="0" sz="1400" spc="-335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уверены</a:t>
            </a:r>
            <a:r>
              <a:rPr dirty="0" sz="1400" spc="-30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в</a:t>
            </a:r>
            <a:r>
              <a:rPr dirty="0" sz="1400" spc="-55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том,</a:t>
            </a:r>
            <a:r>
              <a:rPr dirty="0" sz="1400" spc="-50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что</a:t>
            </a:r>
            <a:r>
              <a:rPr dirty="0" sz="1400" spc="-80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передаваемые</a:t>
            </a:r>
            <a:r>
              <a:rPr dirty="0" sz="1400" spc="-45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ими</a:t>
            </a:r>
            <a:r>
              <a:rPr dirty="0" sz="1400" spc="-45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в</a:t>
            </a:r>
            <a:r>
              <a:rPr dirty="0" sz="1400" spc="-35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распоряжение</a:t>
            </a:r>
            <a:r>
              <a:rPr dirty="0" sz="1400" spc="-50">
                <a:latin typeface="Constantia"/>
                <a:cs typeface="Constantia"/>
              </a:rPr>
              <a:t> </a:t>
            </a:r>
            <a:r>
              <a:rPr dirty="0" sz="1400" spc="-10">
                <a:latin typeface="Constantia"/>
                <a:cs typeface="Constantia"/>
              </a:rPr>
              <a:t>государства</a:t>
            </a:r>
            <a:r>
              <a:rPr dirty="0" sz="1400" spc="-65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средства</a:t>
            </a:r>
            <a:r>
              <a:rPr dirty="0" sz="1400" spc="-60">
                <a:latin typeface="Constantia"/>
                <a:cs typeface="Constantia"/>
              </a:rPr>
              <a:t> </a:t>
            </a:r>
            <a:r>
              <a:rPr dirty="0" sz="1400" spc="-10">
                <a:latin typeface="Constantia"/>
                <a:cs typeface="Constantia"/>
              </a:rPr>
              <a:t>используются</a:t>
            </a:r>
            <a:endParaRPr sz="14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10">
                <a:latin typeface="Constantia"/>
                <a:cs typeface="Constantia"/>
              </a:rPr>
              <a:t>прозрачно</a:t>
            </a:r>
            <a:r>
              <a:rPr dirty="0" sz="1400" spc="-40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и</a:t>
            </a:r>
            <a:r>
              <a:rPr dirty="0" sz="1400" spc="-50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эффективно,</a:t>
            </a:r>
            <a:r>
              <a:rPr dirty="0" sz="1400" spc="-25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приносят</a:t>
            </a:r>
            <a:r>
              <a:rPr dirty="0" sz="1400" spc="-50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конкретные</a:t>
            </a:r>
            <a:r>
              <a:rPr dirty="0" sz="1400" spc="-65">
                <a:latin typeface="Constantia"/>
                <a:cs typeface="Constantia"/>
              </a:rPr>
              <a:t> </a:t>
            </a:r>
            <a:r>
              <a:rPr dirty="0" sz="1400" spc="-25">
                <a:latin typeface="Constantia"/>
                <a:cs typeface="Constantia"/>
              </a:rPr>
              <a:t>результаты</a:t>
            </a:r>
            <a:r>
              <a:rPr dirty="0" sz="1400" spc="-40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как</a:t>
            </a:r>
            <a:r>
              <a:rPr dirty="0" sz="1400" spc="-85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для</a:t>
            </a:r>
            <a:r>
              <a:rPr dirty="0" sz="1400" spc="-65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общества</a:t>
            </a:r>
            <a:r>
              <a:rPr dirty="0" sz="1400" spc="-60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в</a:t>
            </a:r>
            <a:r>
              <a:rPr dirty="0" sz="1400" spc="-35">
                <a:latin typeface="Constantia"/>
                <a:cs typeface="Constantia"/>
              </a:rPr>
              <a:t> </a:t>
            </a:r>
            <a:r>
              <a:rPr dirty="0" sz="1400" spc="-10">
                <a:latin typeface="Constantia"/>
                <a:cs typeface="Constantia"/>
              </a:rPr>
              <a:t>целом,</a:t>
            </a:r>
            <a:r>
              <a:rPr dirty="0" sz="1400" spc="-25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так</a:t>
            </a:r>
            <a:r>
              <a:rPr dirty="0" sz="1400" spc="-60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и</a:t>
            </a:r>
            <a:r>
              <a:rPr dirty="0" sz="1400" spc="-70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для </a:t>
            </a:r>
            <a:r>
              <a:rPr dirty="0" sz="1400" spc="-335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каждой</a:t>
            </a:r>
            <a:r>
              <a:rPr dirty="0" sz="1400" spc="-70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семьи,</a:t>
            </a:r>
            <a:r>
              <a:rPr dirty="0" sz="1400" spc="-40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для</a:t>
            </a:r>
            <a:r>
              <a:rPr dirty="0" sz="1400" spc="-60">
                <a:latin typeface="Constantia"/>
                <a:cs typeface="Constantia"/>
              </a:rPr>
              <a:t> </a:t>
            </a:r>
            <a:r>
              <a:rPr dirty="0" sz="1400" spc="-10">
                <a:latin typeface="Constantia"/>
                <a:cs typeface="Constantia"/>
              </a:rPr>
              <a:t>каждого</a:t>
            </a:r>
            <a:r>
              <a:rPr dirty="0" sz="1400" spc="-90">
                <a:latin typeface="Constantia"/>
                <a:cs typeface="Constantia"/>
              </a:rPr>
              <a:t> </a:t>
            </a:r>
            <a:r>
              <a:rPr dirty="0" sz="1400" spc="-10">
                <a:latin typeface="Constantia"/>
                <a:cs typeface="Constantia"/>
              </a:rPr>
              <a:t>человека</a:t>
            </a:r>
            <a:r>
              <a:rPr dirty="0" sz="1400" spc="-70"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в</a:t>
            </a:r>
            <a:r>
              <a:rPr dirty="0" sz="1400" spc="-40">
                <a:latin typeface="Constantia"/>
                <a:cs typeface="Constantia"/>
              </a:rPr>
              <a:t> </a:t>
            </a:r>
            <a:r>
              <a:rPr dirty="0" sz="1400" spc="-10">
                <a:latin typeface="Constantia"/>
                <a:cs typeface="Constantia"/>
              </a:rPr>
              <a:t>отдельности.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86520" cy="1767205"/>
            <a:chOff x="0" y="0"/>
            <a:chExt cx="8986520" cy="1767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9776" y="256031"/>
              <a:ext cx="6206489" cy="15110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819399" cy="1623060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5173" y="1766442"/>
          <a:ext cx="8732520" cy="484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945"/>
                <a:gridCol w="4752340"/>
                <a:gridCol w="1151889"/>
                <a:gridCol w="1151890"/>
                <a:gridCol w="1080134"/>
              </a:tblGrid>
              <a:tr h="504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программ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7920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5.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16205" marR="106680" indent="78740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Муниципальная</a:t>
                      </a:r>
                      <a:r>
                        <a:rPr dirty="0" sz="1400" spc="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dirty="0" sz="14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«Энергоэффективность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городском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поселении</a:t>
                      </a:r>
                      <a:r>
                        <a:rPr dirty="0" sz="140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«Город</a:t>
                      </a: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Таруса</a:t>
                      </a:r>
                      <a:r>
                        <a:rPr dirty="0" sz="14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»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4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2022-2026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годы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861,4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000,0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7241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000,0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6.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247015" marR="243204" indent="635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Муниципальная программа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 «Развитие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культуры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400" spc="-3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территории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городского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поселения</a:t>
                      </a:r>
                      <a:r>
                        <a:rPr dirty="0" sz="1400" spc="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«Город</a:t>
                      </a:r>
                      <a:r>
                        <a:rPr dirty="0" sz="14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Таруса»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400" spc="-3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2023-2025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годы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007,8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000,0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72415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000,0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1008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7.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105410" marR="100965" indent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Муниципальная</a:t>
                      </a:r>
                      <a:r>
                        <a:rPr dirty="0" sz="1400" spc="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dirty="0" sz="1400" spc="3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«Развитие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физической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спорта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территории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городского</a:t>
                      </a: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поселения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«Город</a:t>
                      </a:r>
                      <a:r>
                        <a:rPr dirty="0" sz="14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Таруса»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2023-2025</a:t>
                      </a: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годы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74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450,0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39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792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8.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0979" marR="213995" indent="-19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Муниципальная</a:t>
                      </a:r>
                      <a:r>
                        <a:rPr dirty="0" sz="140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dirty="0" sz="14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«Формирование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 современной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городской</a:t>
                      </a:r>
                      <a:r>
                        <a:rPr dirty="0" sz="14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среды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городском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поселении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«Город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Таруса»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2019-2024гг.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z="14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184,4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4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489,9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0,00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7920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9.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6370" marR="1593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Муниципальная</a:t>
                      </a:r>
                      <a:r>
                        <a:rPr dirty="0" sz="1400" spc="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dirty="0" sz="14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«Переселение</a:t>
                      </a:r>
                      <a:r>
                        <a:rPr dirty="0" sz="1400" spc="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граждан</a:t>
                      </a:r>
                      <a:r>
                        <a:rPr dirty="0" sz="14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dirty="0" sz="1400" spc="-3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аварийного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 b="1">
                          <a:latin typeface="Times New Roman"/>
                          <a:cs typeface="Times New Roman"/>
                        </a:rPr>
                        <a:t>жилищного</a:t>
                      </a:r>
                      <a:r>
                        <a:rPr dirty="0" sz="1400" spc="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фонда</a:t>
                      </a:r>
                      <a:r>
                        <a:rPr dirty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территории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городского </a:t>
                      </a:r>
                      <a:r>
                        <a:rPr dirty="0" sz="1400" b="1">
                          <a:latin typeface="Times New Roman"/>
                          <a:cs typeface="Times New Roman"/>
                        </a:rPr>
                        <a:t>поселения</a:t>
                      </a:r>
                      <a:r>
                        <a:rPr dirty="0" sz="14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30" b="1">
                          <a:latin typeface="Times New Roman"/>
                          <a:cs typeface="Times New Roman"/>
                        </a:rPr>
                        <a:t>«Город</a:t>
                      </a:r>
                      <a:r>
                        <a:rPr dirty="0" sz="14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Таруса»</a:t>
                      </a:r>
                      <a:r>
                        <a:rPr dirty="0" sz="14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4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5" b="1">
                          <a:latin typeface="Times New Roman"/>
                          <a:cs typeface="Times New Roman"/>
                        </a:rPr>
                        <a:t>2019-2025гг.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300,0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00" b="1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21445" cy="1913889"/>
            <a:chOff x="0" y="0"/>
            <a:chExt cx="9021445" cy="19138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1196" y="0"/>
              <a:ext cx="6310122" cy="19133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819399" cy="1623060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3164" y="2198497"/>
          <a:ext cx="8804275" cy="411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28920"/>
                <a:gridCol w="1080770"/>
                <a:gridCol w="1152525"/>
                <a:gridCol w="1224279"/>
              </a:tblGrid>
              <a:tr h="720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61645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dirty="0" sz="1800" spc="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передаваемого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полномочия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576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Формирование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архивных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фондов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поселения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37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868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37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868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37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868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732027">
                <a:tc>
                  <a:txBody>
                    <a:bodyPr/>
                    <a:lstStyle/>
                    <a:p>
                      <a:pPr algn="ctr" marL="155575" marR="1536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Создание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условий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предоставления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транспортных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услуг</a:t>
                      </a:r>
                      <a:r>
                        <a:rPr dirty="0" sz="1200" spc="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населению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организации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транспортного обслуживания населения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границах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поселения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367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920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368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928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367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920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marL="105410" marR="1022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Организация и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осуществление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мероприятий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территориальной обороне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гражданской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обороне,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защите</a:t>
                      </a:r>
                      <a:r>
                        <a:rPr dirty="0" sz="1200" spc="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населения</a:t>
                      </a:r>
                      <a:r>
                        <a:rPr dirty="0" sz="120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территории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поселения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чрезвычайных ситуаций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026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335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026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335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026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335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80059">
                <a:tc>
                  <a:txBody>
                    <a:bodyPr/>
                    <a:lstStyle/>
                    <a:p>
                      <a:pPr marL="1567180" marR="133350" indent="-1428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Участие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предупреждении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и ликвидации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последствий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чрезвычайных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ситуаций</a:t>
                      </a:r>
                      <a:r>
                        <a:rPr dirty="0" sz="12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границах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поселения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431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250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431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250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431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250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956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156585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Итого: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863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373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864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381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863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373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883015" cy="2200275"/>
            <a:chOff x="0" y="0"/>
            <a:chExt cx="8883015" cy="2200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3115" y="175260"/>
              <a:ext cx="6049517" cy="20246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819399" cy="1623060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3164" y="2270505"/>
          <a:ext cx="8732520" cy="4477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4820"/>
                <a:gridCol w="1080134"/>
                <a:gridCol w="1080134"/>
                <a:gridCol w="1008379"/>
              </a:tblGrid>
              <a:tr h="6377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637794">
                <a:tc>
                  <a:txBody>
                    <a:bodyPr/>
                    <a:lstStyle/>
                    <a:p>
                      <a:pPr marL="1701164" marR="255270" indent="-14389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Получение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кредитов от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кредитных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организаций 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бюджетами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поселений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валюте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Российской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Федерации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637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Погашение</a:t>
                      </a:r>
                      <a:r>
                        <a:rPr dirty="0" sz="120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бюджетами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районов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кредитов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кредитных</a:t>
                      </a:r>
                      <a:r>
                        <a:rPr dirty="0" sz="12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организаций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валюте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Федерации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6377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Получение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кредитов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бюджетов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бюджетной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системы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Российской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Федерации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 бюджетами</a:t>
                      </a:r>
                      <a:r>
                        <a:rPr dirty="0" sz="120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поселений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валюте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Федерации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637794">
                <a:tc>
                  <a:txBody>
                    <a:bodyPr/>
                    <a:lstStyle/>
                    <a:p>
                      <a:pPr marL="1623060" marR="203835" indent="-14147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Погашение</a:t>
                      </a:r>
                      <a:r>
                        <a:rPr dirty="0" sz="120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бюджетами</a:t>
                      </a:r>
                      <a:r>
                        <a:rPr dirty="0" sz="1200" spc="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поселений</a:t>
                      </a:r>
                      <a:r>
                        <a:rPr dirty="0" sz="12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кредитов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бюджетов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системы </a:t>
                      </a:r>
                      <a:r>
                        <a:rPr dirty="0" sz="1200" spc="-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dirty="0" sz="12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Федерации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 валюте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63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Изменение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остатков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средств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счетах</a:t>
                      </a:r>
                      <a:r>
                        <a:rPr dirty="0" sz="12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учету средств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бюджетов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487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252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-18</a:t>
                      </a:r>
                      <a:r>
                        <a:rPr dirty="0" sz="12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059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76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139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637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0" b="1">
                          <a:latin typeface="Times New Roman"/>
                          <a:cs typeface="Times New Roman"/>
                        </a:rPr>
                        <a:t>источники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внутреннего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финансирования</a:t>
                      </a:r>
                      <a:r>
                        <a:rPr dirty="0" sz="12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дефицита</a:t>
                      </a:r>
                      <a:r>
                        <a:rPr dirty="0" sz="1200" spc="2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 b="1"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2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487</a:t>
                      </a:r>
                      <a:r>
                        <a:rPr dirty="0" sz="12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252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 b="1">
                          <a:latin typeface="Times New Roman"/>
                          <a:cs typeface="Times New Roman"/>
                        </a:rPr>
                        <a:t>-18</a:t>
                      </a:r>
                      <a:r>
                        <a:rPr dirty="0" sz="12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059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Times New Roman"/>
                          <a:cs typeface="Times New Roman"/>
                        </a:rPr>
                        <a:t>76</a:t>
                      </a:r>
                      <a:r>
                        <a:rPr dirty="0" sz="12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139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29285">
              <a:lnSpc>
                <a:spcPct val="100000"/>
              </a:lnSpc>
              <a:spcBef>
                <a:spcPts val="100"/>
              </a:spcBef>
              <a:tabLst>
                <a:tab pos="3100705" algn="l"/>
              </a:tabLst>
            </a:pPr>
            <a:r>
              <a:rPr dirty="0" spc="-15"/>
              <a:t>Спасибо	</a:t>
            </a:r>
            <a:r>
              <a:rPr dirty="0"/>
              <a:t>за</a:t>
            </a:r>
            <a:r>
              <a:rPr dirty="0" spc="-90"/>
              <a:t> </a:t>
            </a:r>
            <a:r>
              <a:rPr dirty="0" spc="-10"/>
              <a:t>внимание!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057640" cy="6669405"/>
            <a:chOff x="0" y="0"/>
            <a:chExt cx="9057640" cy="66694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819399" cy="1623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91" y="1623060"/>
              <a:ext cx="8968740" cy="50459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06979" y="64007"/>
            <a:ext cx="6637020" cy="1544955"/>
            <a:chOff x="2506979" y="64007"/>
            <a:chExt cx="6637020" cy="1544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6979" y="64007"/>
              <a:ext cx="1494282" cy="10096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3091" y="64007"/>
              <a:ext cx="3469386" cy="10096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4308" y="64007"/>
              <a:ext cx="941069" cy="10096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7208" y="64007"/>
              <a:ext cx="750570" cy="10096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3908" y="64007"/>
              <a:ext cx="1468374" cy="10096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54111" y="64007"/>
              <a:ext cx="1389887" cy="1009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4843" y="601980"/>
              <a:ext cx="2282190" cy="10066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1911" y="601980"/>
              <a:ext cx="2890266" cy="100660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779267" y="181813"/>
            <a:ext cx="6285865" cy="1113155"/>
          </a:xfrm>
          <a:prstGeom prst="rect"/>
        </p:spPr>
        <p:txBody>
          <a:bodyPr wrap="square" lIns="0" tIns="35560" rIns="0" bIns="0" rtlCol="0" vert="horz">
            <a:spAutoFit/>
          </a:bodyPr>
          <a:lstStyle/>
          <a:p>
            <a:pPr marL="1209040" marR="5080" indent="-1196975">
              <a:lnSpc>
                <a:spcPts val="4240"/>
              </a:lnSpc>
              <a:spcBef>
                <a:spcPts val="280"/>
              </a:spcBef>
            </a:pPr>
            <a:r>
              <a:rPr dirty="0" sz="3600" spc="-20"/>
              <a:t>Что </a:t>
            </a:r>
            <a:r>
              <a:rPr dirty="0" sz="3600"/>
              <a:t>такое</a:t>
            </a:r>
            <a:r>
              <a:rPr dirty="0" sz="3600" spc="-15"/>
              <a:t> </a:t>
            </a:r>
            <a:r>
              <a:rPr dirty="0" sz="3600" spc="-40"/>
              <a:t>Бюджет?</a:t>
            </a:r>
            <a:r>
              <a:rPr dirty="0" sz="3600" spc="-20"/>
              <a:t> </a:t>
            </a:r>
            <a:r>
              <a:rPr dirty="0" sz="3600"/>
              <a:t>-</a:t>
            </a:r>
            <a:r>
              <a:rPr dirty="0" sz="3600" spc="-10"/>
              <a:t> </a:t>
            </a:r>
            <a:r>
              <a:rPr dirty="0" sz="3600" spc="-25"/>
              <a:t>Это</a:t>
            </a:r>
            <a:r>
              <a:rPr dirty="0" sz="3600" spc="-20"/>
              <a:t> </a:t>
            </a:r>
            <a:r>
              <a:rPr dirty="0" sz="3600" spc="-5"/>
              <a:t>план </a:t>
            </a:r>
            <a:r>
              <a:rPr dirty="0" sz="3600" spc="-885"/>
              <a:t> </a:t>
            </a:r>
            <a:r>
              <a:rPr dirty="0" sz="3600" spc="-60"/>
              <a:t>доходов</a:t>
            </a:r>
            <a:r>
              <a:rPr dirty="0" sz="3600" spc="-10"/>
              <a:t> </a:t>
            </a:r>
            <a:r>
              <a:rPr dirty="0" sz="3600"/>
              <a:t>и</a:t>
            </a:r>
            <a:r>
              <a:rPr dirty="0" sz="3600" spc="-10"/>
              <a:t> </a:t>
            </a:r>
            <a:r>
              <a:rPr dirty="0" sz="3600" spc="-50"/>
              <a:t>расходов</a:t>
            </a:r>
            <a:endParaRPr sz="3600"/>
          </a:p>
        </p:txBody>
      </p:sp>
      <p:sp>
        <p:nvSpPr>
          <p:cNvPr id="12" name="object 12"/>
          <p:cNvSpPr txBox="1"/>
          <p:nvPr/>
        </p:nvSpPr>
        <p:spPr>
          <a:xfrm>
            <a:off x="439013" y="1721866"/>
            <a:ext cx="8062595" cy="43662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810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onstantia"/>
                <a:cs typeface="Constantia"/>
              </a:rPr>
              <a:t>Каждый </a:t>
            </a:r>
            <a:r>
              <a:rPr dirty="0" sz="1600" spc="-15">
                <a:latin typeface="Constantia"/>
                <a:cs typeface="Constantia"/>
              </a:rPr>
              <a:t>житель </a:t>
            </a:r>
            <a:r>
              <a:rPr dirty="0" sz="1600" spc="-20">
                <a:latin typeface="Constantia"/>
                <a:cs typeface="Constantia"/>
              </a:rPr>
              <a:t>города </a:t>
            </a:r>
            <a:r>
              <a:rPr dirty="0" sz="1600" spc="-15">
                <a:latin typeface="Constantia"/>
                <a:cs typeface="Constantia"/>
              </a:rPr>
              <a:t>является участником </a:t>
            </a:r>
            <a:r>
              <a:rPr dirty="0" sz="1600" spc="-5">
                <a:latin typeface="Constantia"/>
                <a:cs typeface="Constantia"/>
              </a:rPr>
              <a:t>формирования </a:t>
            </a:r>
            <a:r>
              <a:rPr dirty="0" sz="1600" spc="-20">
                <a:latin typeface="Constantia"/>
                <a:cs typeface="Constantia"/>
              </a:rPr>
              <a:t>этого </a:t>
            </a:r>
            <a:r>
              <a:rPr dirty="0" sz="1600" spc="-5">
                <a:latin typeface="Constantia"/>
                <a:cs typeface="Constantia"/>
              </a:rPr>
              <a:t>плана с </a:t>
            </a:r>
            <a:r>
              <a:rPr dirty="0" sz="1600" spc="-15">
                <a:latin typeface="Constantia"/>
                <a:cs typeface="Constantia"/>
              </a:rPr>
              <a:t>одной </a:t>
            </a:r>
            <a:r>
              <a:rPr dirty="0" sz="1600" spc="-10">
                <a:latin typeface="Constantia"/>
                <a:cs typeface="Constantia"/>
              </a:rPr>
              <a:t> стороны как </a:t>
            </a:r>
            <a:r>
              <a:rPr dirty="0" sz="1600" spc="-15">
                <a:latin typeface="Constantia"/>
                <a:cs typeface="Constantia"/>
              </a:rPr>
              <a:t>налогоплательщик, </a:t>
            </a:r>
            <a:r>
              <a:rPr dirty="0" sz="1600" spc="-20">
                <a:latin typeface="Constantia"/>
                <a:cs typeface="Constantia"/>
              </a:rPr>
              <a:t>наполняя </a:t>
            </a:r>
            <a:r>
              <a:rPr dirty="0" sz="1600" spc="-30">
                <a:latin typeface="Constantia"/>
                <a:cs typeface="Constantia"/>
              </a:rPr>
              <a:t>доходы </a:t>
            </a:r>
            <a:r>
              <a:rPr dirty="0" sz="1600" spc="-20">
                <a:latin typeface="Constantia"/>
                <a:cs typeface="Constantia"/>
              </a:rPr>
              <a:t>бюджета, </a:t>
            </a:r>
            <a:r>
              <a:rPr dirty="0" sz="1600" spc="-5">
                <a:latin typeface="Constantia"/>
                <a:cs typeface="Constantia"/>
              </a:rPr>
              <a:t>с </a:t>
            </a:r>
            <a:r>
              <a:rPr dirty="0" sz="1600" spc="-15">
                <a:latin typeface="Constantia"/>
                <a:cs typeface="Constantia"/>
              </a:rPr>
              <a:t>другой </a:t>
            </a:r>
            <a:r>
              <a:rPr dirty="0" sz="1600" spc="-5">
                <a:latin typeface="Constantia"/>
                <a:cs typeface="Constantia"/>
              </a:rPr>
              <a:t>– он </a:t>
            </a:r>
            <a:r>
              <a:rPr dirty="0" sz="1600" spc="-15">
                <a:latin typeface="Constantia"/>
                <a:cs typeface="Constantia"/>
              </a:rPr>
              <a:t>получает </a:t>
            </a:r>
            <a:r>
              <a:rPr dirty="0" sz="1600" spc="-39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часть</a:t>
            </a:r>
            <a:r>
              <a:rPr dirty="0" sz="1600" spc="-55">
                <a:latin typeface="Constantia"/>
                <a:cs typeface="Constantia"/>
              </a:rPr>
              <a:t> </a:t>
            </a:r>
            <a:r>
              <a:rPr dirty="0" sz="1600" spc="-20">
                <a:latin typeface="Constantia"/>
                <a:cs typeface="Constantia"/>
              </a:rPr>
              <a:t>расходов</a:t>
            </a:r>
            <a:r>
              <a:rPr dirty="0" sz="1600" spc="-10">
                <a:latin typeface="Constantia"/>
                <a:cs typeface="Constantia"/>
              </a:rPr>
              <a:t> как</a:t>
            </a:r>
            <a:r>
              <a:rPr dirty="0" sz="1600" spc="-6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потребитель</a:t>
            </a:r>
            <a:r>
              <a:rPr dirty="0" sz="1600" spc="-50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общественных</a:t>
            </a:r>
            <a:r>
              <a:rPr dirty="0" sz="1600" spc="-75">
                <a:latin typeface="Constantia"/>
                <a:cs typeface="Constantia"/>
              </a:rPr>
              <a:t> </a:t>
            </a:r>
            <a:r>
              <a:rPr dirty="0" sz="1600" spc="-40">
                <a:latin typeface="Constantia"/>
                <a:cs typeface="Constantia"/>
              </a:rPr>
              <a:t>услуг.</a:t>
            </a:r>
            <a:r>
              <a:rPr dirty="0" sz="1600" spc="20">
                <a:latin typeface="Constantia"/>
                <a:cs typeface="Constantia"/>
              </a:rPr>
              <a:t> </a:t>
            </a:r>
            <a:r>
              <a:rPr dirty="0" sz="1600" spc="-30">
                <a:latin typeface="Constantia"/>
                <a:cs typeface="Constantia"/>
              </a:rPr>
              <a:t>Государство</a:t>
            </a:r>
            <a:r>
              <a:rPr dirty="0" sz="1600" spc="-25">
                <a:latin typeface="Constantia"/>
                <a:cs typeface="Constantia"/>
              </a:rPr>
              <a:t> </a:t>
            </a:r>
            <a:r>
              <a:rPr dirty="0" sz="1600" spc="-20">
                <a:latin typeface="Constantia"/>
                <a:cs typeface="Constantia"/>
              </a:rPr>
              <a:t>расходует</a:t>
            </a:r>
            <a:endParaRPr sz="16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latin typeface="Constantia"/>
                <a:cs typeface="Constantia"/>
              </a:rPr>
              <a:t>поступившие</a:t>
            </a:r>
            <a:r>
              <a:rPr dirty="0" sz="1600" spc="-65">
                <a:latin typeface="Constantia"/>
                <a:cs typeface="Constantia"/>
              </a:rPr>
              <a:t> </a:t>
            </a:r>
            <a:r>
              <a:rPr dirty="0" sz="1600" spc="-30">
                <a:latin typeface="Constantia"/>
                <a:cs typeface="Constantia"/>
              </a:rPr>
              <a:t>доходы</a:t>
            </a:r>
            <a:r>
              <a:rPr dirty="0" sz="1600" spc="-7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для</a:t>
            </a:r>
            <a:r>
              <a:rPr dirty="0" sz="1600" spc="-50">
                <a:latin typeface="Constantia"/>
                <a:cs typeface="Constantia"/>
              </a:rPr>
              <a:t> </a:t>
            </a:r>
            <a:r>
              <a:rPr dirty="0" sz="1600" spc="-15">
                <a:latin typeface="Constantia"/>
                <a:cs typeface="Constantia"/>
              </a:rPr>
              <a:t>выполнения</a:t>
            </a:r>
            <a:r>
              <a:rPr dirty="0" sz="1600" spc="-55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своих</a:t>
            </a:r>
            <a:r>
              <a:rPr dirty="0" sz="1600" spc="-60">
                <a:latin typeface="Constantia"/>
                <a:cs typeface="Constantia"/>
              </a:rPr>
              <a:t> </a:t>
            </a:r>
            <a:r>
              <a:rPr dirty="0" sz="1600" spc="-15">
                <a:latin typeface="Constantia"/>
                <a:cs typeface="Constantia"/>
              </a:rPr>
              <a:t>функций</a:t>
            </a:r>
            <a:r>
              <a:rPr dirty="0" sz="1600" spc="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и</a:t>
            </a:r>
            <a:r>
              <a:rPr dirty="0" sz="1600" spc="-3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предоставление</a:t>
            </a:r>
            <a:r>
              <a:rPr dirty="0" sz="1600" spc="-70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общественных </a:t>
            </a:r>
            <a:r>
              <a:rPr dirty="0" sz="1600" spc="-385">
                <a:latin typeface="Constantia"/>
                <a:cs typeface="Constantia"/>
              </a:rPr>
              <a:t> </a:t>
            </a:r>
            <a:r>
              <a:rPr dirty="0" sz="1600" spc="-15">
                <a:latin typeface="Constantia"/>
                <a:cs typeface="Constantia"/>
              </a:rPr>
              <a:t>(государственных) услуг: </a:t>
            </a:r>
            <a:r>
              <a:rPr dirty="0" sz="1600" spc="-5">
                <a:latin typeface="Constantia"/>
                <a:cs typeface="Constantia"/>
              </a:rPr>
              <a:t>образование,</a:t>
            </a:r>
            <a:r>
              <a:rPr dirty="0" sz="1600" spc="-25">
                <a:latin typeface="Constantia"/>
                <a:cs typeface="Constantia"/>
              </a:rPr>
              <a:t> культура,</a:t>
            </a:r>
            <a:r>
              <a:rPr dirty="0" sz="1600">
                <a:latin typeface="Constantia"/>
                <a:cs typeface="Constantia"/>
              </a:rPr>
              <a:t> </a:t>
            </a:r>
            <a:r>
              <a:rPr dirty="0" sz="1600" spc="-25">
                <a:latin typeface="Constantia"/>
                <a:cs typeface="Constantia"/>
              </a:rPr>
              <a:t>спорт,</a:t>
            </a:r>
            <a:r>
              <a:rPr dirty="0" sz="1600" spc="-10">
                <a:latin typeface="Constantia"/>
                <a:cs typeface="Constantia"/>
              </a:rPr>
              <a:t> социальное</a:t>
            </a:r>
            <a:r>
              <a:rPr dirty="0" sz="1600" spc="-6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обеспечение,</a:t>
            </a:r>
            <a:endParaRPr sz="1600">
              <a:latin typeface="Constantia"/>
              <a:cs typeface="Constantia"/>
            </a:endParaRPr>
          </a:p>
          <a:p>
            <a:pPr marL="12700" marR="20955">
              <a:lnSpc>
                <a:spcPct val="100000"/>
              </a:lnSpc>
            </a:pPr>
            <a:r>
              <a:rPr dirty="0" sz="1600" spc="-15">
                <a:latin typeface="Constantia"/>
                <a:cs typeface="Constantia"/>
              </a:rPr>
              <a:t>поддержка</a:t>
            </a:r>
            <a:r>
              <a:rPr dirty="0" sz="1600" spc="-6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экономики,</a:t>
            </a:r>
            <a:r>
              <a:rPr dirty="0" sz="1600" spc="2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гарантии </a:t>
            </a:r>
            <a:r>
              <a:rPr dirty="0" sz="1600" spc="-5">
                <a:latin typeface="Constantia"/>
                <a:cs typeface="Constantia"/>
              </a:rPr>
              <a:t>безопасности</a:t>
            </a:r>
            <a:r>
              <a:rPr dirty="0" sz="1600" spc="-40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и</a:t>
            </a:r>
            <a:r>
              <a:rPr dirty="0" sz="1600" spc="-5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правопорядка,</a:t>
            </a:r>
            <a:r>
              <a:rPr dirty="0" sz="160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защита</a:t>
            </a:r>
            <a:r>
              <a:rPr dirty="0" sz="1600" spc="-80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общественных </a:t>
            </a:r>
            <a:r>
              <a:rPr dirty="0" sz="1600" spc="-39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интересов,</a:t>
            </a:r>
            <a:r>
              <a:rPr dirty="0" sz="1600" spc="-5">
                <a:latin typeface="Constantia"/>
                <a:cs typeface="Constantia"/>
              </a:rPr>
              <a:t> гражданских</a:t>
            </a:r>
            <a:r>
              <a:rPr dirty="0" sz="1600" spc="-1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прав</a:t>
            </a:r>
            <a:r>
              <a:rPr dirty="0" sz="1600" spc="-1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и</a:t>
            </a:r>
            <a:r>
              <a:rPr dirty="0" sz="1600" spc="-65">
                <a:latin typeface="Constantia"/>
                <a:cs typeface="Constantia"/>
              </a:rPr>
              <a:t> </a:t>
            </a:r>
            <a:r>
              <a:rPr dirty="0" sz="1600" spc="-15">
                <a:latin typeface="Constantia"/>
                <a:cs typeface="Constantia"/>
              </a:rPr>
              <a:t>свобод</a:t>
            </a:r>
            <a:r>
              <a:rPr dirty="0" sz="1600" spc="-2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и</a:t>
            </a:r>
            <a:r>
              <a:rPr dirty="0" sz="1600" spc="-75">
                <a:latin typeface="Constantia"/>
                <a:cs typeface="Constantia"/>
              </a:rPr>
              <a:t> </a:t>
            </a:r>
            <a:r>
              <a:rPr dirty="0" sz="1600" spc="-25">
                <a:latin typeface="Constantia"/>
                <a:cs typeface="Constantia"/>
              </a:rPr>
              <a:t>др.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600" spc="-25">
                <a:latin typeface="Constantia"/>
                <a:cs typeface="Constantia"/>
              </a:rPr>
              <a:t>Граждане</a:t>
            </a:r>
            <a:r>
              <a:rPr dirty="0" sz="1600" spc="-30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–</a:t>
            </a:r>
            <a:r>
              <a:rPr dirty="0" sz="1600" spc="-2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как</a:t>
            </a:r>
            <a:r>
              <a:rPr dirty="0" sz="1600" spc="-60">
                <a:latin typeface="Constantia"/>
                <a:cs typeface="Constantia"/>
              </a:rPr>
              <a:t> </a:t>
            </a:r>
            <a:r>
              <a:rPr dirty="0" sz="1600" spc="-15">
                <a:latin typeface="Constantia"/>
                <a:cs typeface="Constantia"/>
              </a:rPr>
              <a:t>налогоплательщики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5">
                <a:latin typeface="Constantia"/>
                <a:cs typeface="Constantia"/>
              </a:rPr>
              <a:t>и</a:t>
            </a:r>
            <a:r>
              <a:rPr dirty="0" sz="1600" spc="-45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как</a:t>
            </a:r>
            <a:r>
              <a:rPr dirty="0" sz="1600" spc="-7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потребители</a:t>
            </a:r>
            <a:r>
              <a:rPr dirty="0" sz="1600" spc="-2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муниципальных</a:t>
            </a:r>
            <a:r>
              <a:rPr dirty="0" sz="1600" spc="-55">
                <a:latin typeface="Constantia"/>
                <a:cs typeface="Constantia"/>
              </a:rPr>
              <a:t> </a:t>
            </a:r>
            <a:r>
              <a:rPr dirty="0" sz="1600" spc="-20">
                <a:latin typeface="Constantia"/>
                <a:cs typeface="Constantia"/>
              </a:rPr>
              <a:t>услуг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5">
                <a:latin typeface="Constantia"/>
                <a:cs typeface="Constantia"/>
              </a:rPr>
              <a:t>–</a:t>
            </a:r>
            <a:r>
              <a:rPr dirty="0" sz="1600" spc="-75">
                <a:latin typeface="Constantia"/>
                <a:cs typeface="Constantia"/>
              </a:rPr>
              <a:t> </a:t>
            </a:r>
            <a:r>
              <a:rPr dirty="0" sz="1600" spc="-20">
                <a:latin typeface="Constantia"/>
                <a:cs typeface="Constantia"/>
              </a:rPr>
              <a:t>должны</a:t>
            </a:r>
            <a:r>
              <a:rPr dirty="0" sz="1600" spc="-5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быть</a:t>
            </a:r>
            <a:r>
              <a:rPr dirty="0" sz="1600" spc="-8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уверены</a:t>
            </a:r>
            <a:r>
              <a:rPr dirty="0" sz="1600" spc="-5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в</a:t>
            </a:r>
            <a:r>
              <a:rPr dirty="0" sz="1600" spc="-55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том,</a:t>
            </a:r>
            <a:endParaRPr sz="1600">
              <a:latin typeface="Constantia"/>
              <a:cs typeface="Constantia"/>
            </a:endParaRPr>
          </a:p>
          <a:p>
            <a:pPr marL="59690" marR="4427220" indent="-47625">
              <a:lnSpc>
                <a:spcPct val="120000"/>
              </a:lnSpc>
            </a:pPr>
            <a:r>
              <a:rPr dirty="0" sz="1600" spc="-15">
                <a:latin typeface="Constantia"/>
                <a:cs typeface="Constantia"/>
              </a:rPr>
              <a:t>что</a:t>
            </a:r>
            <a:r>
              <a:rPr dirty="0" sz="1600" spc="-5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передаваемые</a:t>
            </a:r>
            <a:r>
              <a:rPr dirty="0" sz="1600" spc="-8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ими</a:t>
            </a:r>
            <a:r>
              <a:rPr dirty="0" sz="1600" spc="-1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в</a:t>
            </a:r>
            <a:r>
              <a:rPr dirty="0" sz="1600" spc="-35">
                <a:latin typeface="Constantia"/>
                <a:cs typeface="Constantia"/>
              </a:rPr>
              <a:t> </a:t>
            </a:r>
            <a:r>
              <a:rPr dirty="0" sz="1600" spc="-15">
                <a:latin typeface="Constantia"/>
                <a:cs typeface="Constantia"/>
              </a:rPr>
              <a:t>распоряжение </a:t>
            </a:r>
            <a:r>
              <a:rPr dirty="0" sz="1600" spc="-385">
                <a:latin typeface="Constantia"/>
                <a:cs typeface="Constantia"/>
              </a:rPr>
              <a:t> </a:t>
            </a:r>
            <a:r>
              <a:rPr dirty="0" sz="1600" spc="-15">
                <a:latin typeface="Constantia"/>
                <a:cs typeface="Constantia"/>
              </a:rPr>
              <a:t>государства</a:t>
            </a:r>
            <a:r>
              <a:rPr dirty="0" sz="1600" spc="-55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средства</a:t>
            </a:r>
            <a:r>
              <a:rPr dirty="0" sz="1600" spc="-55">
                <a:latin typeface="Constantia"/>
                <a:cs typeface="Constantia"/>
              </a:rPr>
              <a:t> </a:t>
            </a:r>
            <a:r>
              <a:rPr dirty="0" sz="1600" spc="-20">
                <a:latin typeface="Constantia"/>
                <a:cs typeface="Constantia"/>
              </a:rPr>
              <a:t>используются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600" spc="-15">
                <a:latin typeface="Constantia"/>
                <a:cs typeface="Constantia"/>
              </a:rPr>
              <a:t>прозрачно</a:t>
            </a:r>
            <a:r>
              <a:rPr dirty="0" sz="1600" spc="-80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и</a:t>
            </a:r>
            <a:r>
              <a:rPr dirty="0" sz="1600" spc="-7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эффективно,</a:t>
            </a:r>
            <a:r>
              <a:rPr dirty="0" sz="1600" spc="-1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приносят</a:t>
            </a:r>
            <a:endParaRPr sz="1600">
              <a:latin typeface="Constantia"/>
              <a:cs typeface="Constantia"/>
            </a:endParaRPr>
          </a:p>
          <a:p>
            <a:pPr marL="59690" marR="4124960">
              <a:lnSpc>
                <a:spcPct val="120000"/>
              </a:lnSpc>
              <a:spcBef>
                <a:spcPts val="5"/>
              </a:spcBef>
            </a:pPr>
            <a:r>
              <a:rPr dirty="0" sz="1600" spc="-50">
                <a:latin typeface="Constantia"/>
                <a:cs typeface="Constantia"/>
              </a:rPr>
              <a:t>к</a:t>
            </a:r>
            <a:r>
              <a:rPr dirty="0" sz="1600" spc="-5">
                <a:latin typeface="Constantia"/>
                <a:cs typeface="Constantia"/>
              </a:rPr>
              <a:t>он</a:t>
            </a:r>
            <a:r>
              <a:rPr dirty="0" sz="1600" spc="-10">
                <a:latin typeface="Constantia"/>
                <a:cs typeface="Constantia"/>
              </a:rPr>
              <a:t>к</a:t>
            </a:r>
            <a:r>
              <a:rPr dirty="0" sz="1600" spc="-15">
                <a:latin typeface="Constantia"/>
                <a:cs typeface="Constantia"/>
              </a:rPr>
              <a:t>р</a:t>
            </a:r>
            <a:r>
              <a:rPr dirty="0" sz="1600" spc="-5">
                <a:latin typeface="Constantia"/>
                <a:cs typeface="Constantia"/>
              </a:rPr>
              <a:t>етные</a:t>
            </a:r>
            <a:r>
              <a:rPr dirty="0" sz="1600" spc="-25">
                <a:latin typeface="Constantia"/>
                <a:cs typeface="Constantia"/>
              </a:rPr>
              <a:t> </a:t>
            </a:r>
            <a:r>
              <a:rPr dirty="0" sz="1600" spc="-15">
                <a:latin typeface="Constantia"/>
                <a:cs typeface="Constantia"/>
              </a:rPr>
              <a:t>р</a:t>
            </a:r>
            <a:r>
              <a:rPr dirty="0" sz="1600" spc="-5">
                <a:latin typeface="Constantia"/>
                <a:cs typeface="Constantia"/>
              </a:rPr>
              <a:t>ез</a:t>
            </a:r>
            <a:r>
              <a:rPr dirty="0" sz="1600" spc="-130">
                <a:latin typeface="Constantia"/>
                <a:cs typeface="Constantia"/>
              </a:rPr>
              <a:t>у</a:t>
            </a:r>
            <a:r>
              <a:rPr dirty="0" sz="1600" spc="-10">
                <a:latin typeface="Constantia"/>
                <a:cs typeface="Constantia"/>
              </a:rPr>
              <a:t>л</a:t>
            </a:r>
            <a:r>
              <a:rPr dirty="0" sz="1600" spc="-80">
                <a:latin typeface="Constantia"/>
                <a:cs typeface="Constantia"/>
              </a:rPr>
              <a:t>ь</a:t>
            </a:r>
            <a:r>
              <a:rPr dirty="0" sz="1600" spc="-35">
                <a:latin typeface="Constantia"/>
                <a:cs typeface="Constantia"/>
              </a:rPr>
              <a:t>т</a:t>
            </a:r>
            <a:r>
              <a:rPr dirty="0" sz="1600" spc="-40">
                <a:latin typeface="Constantia"/>
                <a:cs typeface="Constantia"/>
              </a:rPr>
              <a:t>а</a:t>
            </a:r>
            <a:r>
              <a:rPr dirty="0" sz="1600" spc="-10">
                <a:latin typeface="Constantia"/>
                <a:cs typeface="Constantia"/>
              </a:rPr>
              <a:t>ты</a:t>
            </a:r>
            <a:r>
              <a:rPr dirty="0" sz="1600" spc="-5">
                <a:latin typeface="Constantia"/>
                <a:cs typeface="Constantia"/>
              </a:rPr>
              <a:t>,</a:t>
            </a:r>
            <a:r>
              <a:rPr dirty="0" sz="1600" spc="-2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ка</a:t>
            </a:r>
            <a:r>
              <a:rPr dirty="0" sz="1600" spc="-5">
                <a:latin typeface="Constantia"/>
                <a:cs typeface="Constantia"/>
              </a:rPr>
              <a:t>к</a:t>
            </a:r>
            <a:r>
              <a:rPr dirty="0" sz="1600" spc="-85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для</a:t>
            </a:r>
            <a:r>
              <a:rPr dirty="0" sz="1600" spc="-60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о</a:t>
            </a:r>
            <a:r>
              <a:rPr dirty="0" sz="1600">
                <a:latin typeface="Constantia"/>
                <a:cs typeface="Constantia"/>
              </a:rPr>
              <a:t>б</a:t>
            </a:r>
            <a:r>
              <a:rPr dirty="0" sz="1600" spc="-20">
                <a:latin typeface="Constantia"/>
                <a:cs typeface="Constantia"/>
              </a:rPr>
              <a:t>щ</a:t>
            </a:r>
            <a:r>
              <a:rPr dirty="0" sz="1600" spc="-5">
                <a:latin typeface="Constantia"/>
                <a:cs typeface="Constantia"/>
              </a:rPr>
              <a:t>ества  </a:t>
            </a:r>
            <a:r>
              <a:rPr dirty="0" sz="1600" spc="-5">
                <a:latin typeface="Constantia"/>
                <a:cs typeface="Constantia"/>
              </a:rPr>
              <a:t>в</a:t>
            </a:r>
            <a:r>
              <a:rPr dirty="0" sz="1600" spc="-35">
                <a:latin typeface="Constantia"/>
                <a:cs typeface="Constantia"/>
              </a:rPr>
              <a:t> </a:t>
            </a:r>
            <a:r>
              <a:rPr dirty="0" sz="1600" spc="-15">
                <a:latin typeface="Constantia"/>
                <a:cs typeface="Constantia"/>
              </a:rPr>
              <a:t>целом,</a:t>
            </a:r>
            <a:r>
              <a:rPr dirty="0" sz="1600" spc="-35">
                <a:latin typeface="Constantia"/>
                <a:cs typeface="Constantia"/>
              </a:rPr>
              <a:t> </a:t>
            </a:r>
            <a:r>
              <a:rPr dirty="0" sz="1600" spc="-15">
                <a:latin typeface="Constantia"/>
                <a:cs typeface="Constantia"/>
              </a:rPr>
              <a:t>так</a:t>
            </a:r>
            <a:r>
              <a:rPr dirty="0" sz="1600" spc="-60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и</a:t>
            </a:r>
            <a:r>
              <a:rPr dirty="0" sz="1600" spc="-80">
                <a:latin typeface="Constantia"/>
                <a:cs typeface="Constantia"/>
              </a:rPr>
              <a:t> </a:t>
            </a:r>
            <a:r>
              <a:rPr dirty="0" sz="1600" spc="-5">
                <a:latin typeface="Constantia"/>
                <a:cs typeface="Constantia"/>
              </a:rPr>
              <a:t>для</a:t>
            </a:r>
            <a:r>
              <a:rPr dirty="0" sz="1600" spc="-55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каждой</a:t>
            </a:r>
            <a:r>
              <a:rPr dirty="0" sz="1600" spc="-4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семьи,</a:t>
            </a:r>
            <a:endParaRPr sz="1600">
              <a:latin typeface="Constantia"/>
              <a:cs typeface="Constantia"/>
            </a:endParaRPr>
          </a:p>
          <a:p>
            <a:pPr marL="56515">
              <a:lnSpc>
                <a:spcPct val="100000"/>
              </a:lnSpc>
              <a:spcBef>
                <a:spcPts val="380"/>
              </a:spcBef>
            </a:pPr>
            <a:r>
              <a:rPr dirty="0" sz="1600" spc="-5">
                <a:latin typeface="Constantia"/>
                <a:cs typeface="Constantia"/>
              </a:rPr>
              <a:t>для</a:t>
            </a:r>
            <a:r>
              <a:rPr dirty="0" sz="1600" spc="-55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ка</a:t>
            </a:r>
            <a:r>
              <a:rPr dirty="0" sz="1600" spc="-15">
                <a:latin typeface="Constantia"/>
                <a:cs typeface="Constantia"/>
              </a:rPr>
              <a:t>жд</a:t>
            </a:r>
            <a:r>
              <a:rPr dirty="0" sz="1600" spc="-5">
                <a:latin typeface="Constantia"/>
                <a:cs typeface="Constantia"/>
              </a:rPr>
              <a:t>о</a:t>
            </a:r>
            <a:r>
              <a:rPr dirty="0" sz="1600" spc="-45">
                <a:latin typeface="Constantia"/>
                <a:cs typeface="Constantia"/>
              </a:rPr>
              <a:t>г</a:t>
            </a:r>
            <a:r>
              <a:rPr dirty="0" sz="1600" spc="-5">
                <a:latin typeface="Constantia"/>
                <a:cs typeface="Constantia"/>
              </a:rPr>
              <a:t>о</a:t>
            </a:r>
            <a:r>
              <a:rPr dirty="0" sz="1600" spc="-10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ч</a:t>
            </a:r>
            <a:r>
              <a:rPr dirty="0" sz="1600" spc="-25">
                <a:latin typeface="Constantia"/>
                <a:cs typeface="Constantia"/>
              </a:rPr>
              <a:t>е</a:t>
            </a:r>
            <a:r>
              <a:rPr dirty="0" sz="1600" spc="-10">
                <a:latin typeface="Constantia"/>
                <a:cs typeface="Constantia"/>
              </a:rPr>
              <a:t>лов</a:t>
            </a:r>
            <a:r>
              <a:rPr dirty="0" sz="1600" spc="-5">
                <a:latin typeface="Constantia"/>
                <a:cs typeface="Constantia"/>
              </a:rPr>
              <a:t>е</a:t>
            </a:r>
            <a:r>
              <a:rPr dirty="0" sz="1600" spc="-10">
                <a:latin typeface="Constantia"/>
                <a:cs typeface="Constantia"/>
              </a:rPr>
              <a:t>ка.</a:t>
            </a:r>
            <a:endParaRPr sz="1600">
              <a:latin typeface="Constantia"/>
              <a:cs typeface="Constant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2825495" cy="154990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72000" y="3357371"/>
            <a:ext cx="4457700" cy="3168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7213" y="301574"/>
            <a:ext cx="616585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08025" marR="5080" indent="-695325">
              <a:lnSpc>
                <a:spcPct val="100000"/>
              </a:lnSpc>
              <a:spcBef>
                <a:spcPts val="95"/>
              </a:spcBef>
            </a:pPr>
            <a:r>
              <a:rPr dirty="0" sz="4000" spc="-35"/>
              <a:t>Гражданин</a:t>
            </a:r>
            <a:r>
              <a:rPr dirty="0" sz="4000" spc="-5"/>
              <a:t> и</a:t>
            </a:r>
            <a:r>
              <a:rPr dirty="0" sz="4000" spc="-15"/>
              <a:t> </a:t>
            </a:r>
            <a:r>
              <a:rPr dirty="0" sz="4000" spc="-35"/>
              <a:t>его</a:t>
            </a:r>
            <a:r>
              <a:rPr dirty="0" sz="4000" spc="-15"/>
              <a:t> </a:t>
            </a:r>
            <a:r>
              <a:rPr dirty="0" sz="4000" spc="-5"/>
              <a:t>участие</a:t>
            </a:r>
            <a:r>
              <a:rPr dirty="0" sz="4000" spc="-35"/>
              <a:t> </a:t>
            </a:r>
            <a:r>
              <a:rPr dirty="0" sz="4000" spc="-5"/>
              <a:t>в </a:t>
            </a:r>
            <a:r>
              <a:rPr dirty="0" sz="4000" spc="-985"/>
              <a:t> </a:t>
            </a:r>
            <a:r>
              <a:rPr dirty="0" sz="4000" spc="-45"/>
              <a:t>бюджетном</a:t>
            </a:r>
            <a:r>
              <a:rPr dirty="0" sz="4000" spc="-10"/>
              <a:t> </a:t>
            </a:r>
            <a:r>
              <a:rPr dirty="0" sz="4000" spc="5"/>
              <a:t>процессе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25495" cy="15499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692" y="1872983"/>
            <a:ext cx="3768090" cy="7658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27351" y="1922145"/>
            <a:ext cx="3257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12F3D"/>
                </a:solidFill>
                <a:latin typeface="Constantia"/>
                <a:cs typeface="Constantia"/>
              </a:rPr>
              <a:t>Как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5305" y="2135505"/>
            <a:ext cx="15652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onstantia"/>
                <a:cs typeface="Constantia"/>
              </a:rPr>
              <a:t>налогоплательщик</a:t>
            </a:r>
            <a:endParaRPr sz="1400">
              <a:latin typeface="Constantia"/>
              <a:cs typeface="Constant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524" y="2613660"/>
            <a:ext cx="3443478" cy="10096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4708" y="2703652"/>
            <a:ext cx="3040380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Constantia"/>
                <a:cs typeface="Constantia"/>
              </a:rPr>
              <a:t>П</a:t>
            </a:r>
            <a:r>
              <a:rPr dirty="0" sz="1200">
                <a:latin typeface="Constantia"/>
                <a:cs typeface="Constantia"/>
              </a:rPr>
              <a:t>омо</a:t>
            </a:r>
            <a:r>
              <a:rPr dirty="0" sz="1200" spc="-35">
                <a:latin typeface="Constantia"/>
                <a:cs typeface="Constantia"/>
              </a:rPr>
              <a:t>г</a:t>
            </a:r>
            <a:r>
              <a:rPr dirty="0" sz="1200">
                <a:latin typeface="Constantia"/>
                <a:cs typeface="Constantia"/>
              </a:rPr>
              <a:t>ает</a:t>
            </a:r>
            <a:r>
              <a:rPr dirty="0" sz="1200" spc="-7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формиров</a:t>
            </a:r>
            <a:r>
              <a:rPr dirty="0" sz="1200" spc="-30">
                <a:latin typeface="Constantia"/>
                <a:cs typeface="Constantia"/>
              </a:rPr>
              <a:t>а</a:t>
            </a:r>
            <a:r>
              <a:rPr dirty="0" sz="1200" spc="-10">
                <a:latin typeface="Constantia"/>
                <a:cs typeface="Constantia"/>
              </a:rPr>
              <a:t>т</a:t>
            </a:r>
            <a:r>
              <a:rPr dirty="0" sz="1200">
                <a:latin typeface="Constantia"/>
                <a:cs typeface="Constantia"/>
              </a:rPr>
              <a:t>ь</a:t>
            </a:r>
            <a:r>
              <a:rPr dirty="0" sz="1200" spc="-90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д</a:t>
            </a:r>
            <a:r>
              <a:rPr dirty="0" sz="1200" spc="-40">
                <a:latin typeface="Constantia"/>
                <a:cs typeface="Constantia"/>
              </a:rPr>
              <a:t>о</a:t>
            </a:r>
            <a:r>
              <a:rPr dirty="0" sz="1200" spc="-30">
                <a:latin typeface="Constantia"/>
                <a:cs typeface="Constantia"/>
              </a:rPr>
              <a:t>х</a:t>
            </a:r>
            <a:r>
              <a:rPr dirty="0" sz="1200" spc="-40">
                <a:latin typeface="Constantia"/>
                <a:cs typeface="Constantia"/>
              </a:rPr>
              <a:t>о</a:t>
            </a:r>
            <a:r>
              <a:rPr dirty="0" sz="1200">
                <a:latin typeface="Constantia"/>
                <a:cs typeface="Constantia"/>
              </a:rPr>
              <a:t>д</a:t>
            </a:r>
            <a:r>
              <a:rPr dirty="0" sz="1200" spc="5">
                <a:latin typeface="Constantia"/>
                <a:cs typeface="Constantia"/>
              </a:rPr>
              <a:t>н</a:t>
            </a:r>
            <a:r>
              <a:rPr dirty="0" sz="1200" spc="-5">
                <a:latin typeface="Constantia"/>
                <a:cs typeface="Constantia"/>
              </a:rPr>
              <a:t>у</a:t>
            </a:r>
            <a:r>
              <a:rPr dirty="0" sz="1200">
                <a:latin typeface="Constantia"/>
                <a:cs typeface="Constantia"/>
              </a:rPr>
              <a:t>ю</a:t>
            </a:r>
            <a:r>
              <a:rPr dirty="0" sz="1200" spc="-10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час</a:t>
            </a:r>
            <a:r>
              <a:rPr dirty="0" sz="1200" spc="-10">
                <a:latin typeface="Constantia"/>
                <a:cs typeface="Constantia"/>
              </a:rPr>
              <a:t>т</a:t>
            </a:r>
            <a:r>
              <a:rPr dirty="0" sz="1200">
                <a:latin typeface="Constantia"/>
                <a:cs typeface="Constantia"/>
              </a:rPr>
              <a:t>ь</a:t>
            </a:r>
            <a:endParaRPr sz="1200">
              <a:latin typeface="Constantia"/>
              <a:cs typeface="Constantia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onstantia"/>
                <a:cs typeface="Constantia"/>
              </a:rPr>
              <a:t>б</a:t>
            </a:r>
            <a:r>
              <a:rPr dirty="0" sz="1200" spc="-45">
                <a:latin typeface="Constantia"/>
                <a:cs typeface="Constantia"/>
              </a:rPr>
              <a:t>ю</a:t>
            </a:r>
            <a:r>
              <a:rPr dirty="0" sz="1200">
                <a:latin typeface="Constantia"/>
                <a:cs typeface="Constantia"/>
              </a:rPr>
              <a:t>д</a:t>
            </a:r>
            <a:r>
              <a:rPr dirty="0" sz="1200" spc="-30">
                <a:latin typeface="Constantia"/>
                <a:cs typeface="Constantia"/>
              </a:rPr>
              <a:t>ж</a:t>
            </a:r>
            <a:r>
              <a:rPr dirty="0" sz="1200">
                <a:latin typeface="Constantia"/>
                <a:cs typeface="Constantia"/>
              </a:rPr>
              <a:t>е</a:t>
            </a:r>
            <a:r>
              <a:rPr dirty="0" sz="1200" spc="-15">
                <a:latin typeface="Constantia"/>
                <a:cs typeface="Constantia"/>
              </a:rPr>
              <a:t>т</a:t>
            </a:r>
            <a:r>
              <a:rPr dirty="0" sz="1200">
                <a:latin typeface="Constantia"/>
                <a:cs typeface="Constantia"/>
              </a:rPr>
              <a:t>а</a:t>
            </a:r>
            <a:r>
              <a:rPr dirty="0" sz="1200" spc="-4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(</a:t>
            </a:r>
            <a:r>
              <a:rPr dirty="0" sz="1200" spc="5">
                <a:latin typeface="Constantia"/>
                <a:cs typeface="Constantia"/>
              </a:rPr>
              <a:t>н</a:t>
            </a:r>
            <a:r>
              <a:rPr dirty="0" sz="1200">
                <a:latin typeface="Constantia"/>
                <a:cs typeface="Constantia"/>
              </a:rPr>
              <a:t>алог</a:t>
            </a:r>
            <a:r>
              <a:rPr dirty="0" sz="1200" spc="-7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на</a:t>
            </a:r>
            <a:r>
              <a:rPr dirty="0" sz="1200" spc="-90">
                <a:latin typeface="Constantia"/>
                <a:cs typeface="Constantia"/>
              </a:rPr>
              <a:t> </a:t>
            </a:r>
            <a:r>
              <a:rPr dirty="0" sz="1200" spc="-10">
                <a:latin typeface="Constantia"/>
                <a:cs typeface="Constantia"/>
              </a:rPr>
              <a:t>д</a:t>
            </a:r>
            <a:r>
              <a:rPr dirty="0" sz="1200" spc="-40">
                <a:latin typeface="Constantia"/>
                <a:cs typeface="Constantia"/>
              </a:rPr>
              <a:t>о</a:t>
            </a:r>
            <a:r>
              <a:rPr dirty="0" sz="1200" spc="-25">
                <a:latin typeface="Constantia"/>
                <a:cs typeface="Constantia"/>
              </a:rPr>
              <a:t>х</a:t>
            </a:r>
            <a:r>
              <a:rPr dirty="0" sz="1200" spc="-40">
                <a:latin typeface="Constantia"/>
                <a:cs typeface="Constantia"/>
              </a:rPr>
              <a:t>о</a:t>
            </a:r>
            <a:r>
              <a:rPr dirty="0" sz="1200">
                <a:latin typeface="Constantia"/>
                <a:cs typeface="Constantia"/>
              </a:rPr>
              <a:t>ды</a:t>
            </a:r>
            <a:r>
              <a:rPr dirty="0" sz="1200" spc="-75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физи</a:t>
            </a:r>
            <a:r>
              <a:rPr dirty="0" sz="1200" spc="-5">
                <a:latin typeface="Constantia"/>
                <a:cs typeface="Constantia"/>
              </a:rPr>
              <a:t>ч</a:t>
            </a:r>
            <a:r>
              <a:rPr dirty="0" sz="1200">
                <a:latin typeface="Constantia"/>
                <a:cs typeface="Constantia"/>
              </a:rPr>
              <a:t>е</a:t>
            </a:r>
            <a:r>
              <a:rPr dirty="0" sz="1200" spc="-5">
                <a:latin typeface="Constantia"/>
                <a:cs typeface="Constantia"/>
              </a:rPr>
              <a:t>ск</a:t>
            </a:r>
            <a:r>
              <a:rPr dirty="0" sz="1200">
                <a:latin typeface="Constantia"/>
                <a:cs typeface="Constantia"/>
              </a:rPr>
              <a:t>их</a:t>
            </a:r>
            <a:r>
              <a:rPr dirty="0" sz="1200" spc="-10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лиц,  налог</a:t>
            </a:r>
            <a:r>
              <a:rPr dirty="0" sz="1200" spc="-55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на</a:t>
            </a:r>
            <a:r>
              <a:rPr dirty="0" sz="1200" spc="-65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им</a:t>
            </a:r>
            <a:r>
              <a:rPr dirty="0" sz="1200" spc="-5">
                <a:latin typeface="Constantia"/>
                <a:cs typeface="Constantia"/>
              </a:rPr>
              <a:t>у</a:t>
            </a:r>
            <a:r>
              <a:rPr dirty="0" sz="1200" spc="-10">
                <a:latin typeface="Constantia"/>
                <a:cs typeface="Constantia"/>
              </a:rPr>
              <a:t>щ</a:t>
            </a:r>
            <a:r>
              <a:rPr dirty="0" sz="1200">
                <a:latin typeface="Constantia"/>
                <a:cs typeface="Constantia"/>
              </a:rPr>
              <a:t>ес</a:t>
            </a:r>
            <a:r>
              <a:rPr dirty="0" sz="1200" spc="-5">
                <a:latin typeface="Constantia"/>
                <a:cs typeface="Constantia"/>
              </a:rPr>
              <a:t>т</a:t>
            </a:r>
            <a:r>
              <a:rPr dirty="0" sz="1200">
                <a:latin typeface="Constantia"/>
                <a:cs typeface="Constantia"/>
              </a:rPr>
              <a:t>во</a:t>
            </a:r>
            <a:r>
              <a:rPr dirty="0" sz="1200" spc="-9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физи</a:t>
            </a:r>
            <a:r>
              <a:rPr dirty="0" sz="1200" spc="-5">
                <a:latin typeface="Constantia"/>
                <a:cs typeface="Constantia"/>
              </a:rPr>
              <a:t>ч</a:t>
            </a:r>
            <a:r>
              <a:rPr dirty="0" sz="1200">
                <a:latin typeface="Constantia"/>
                <a:cs typeface="Constantia"/>
              </a:rPr>
              <a:t>е</a:t>
            </a:r>
            <a:r>
              <a:rPr dirty="0" sz="1200" spc="-5">
                <a:latin typeface="Constantia"/>
                <a:cs typeface="Constantia"/>
              </a:rPr>
              <a:t>ск</a:t>
            </a:r>
            <a:r>
              <a:rPr dirty="0" sz="1200">
                <a:latin typeface="Constantia"/>
                <a:cs typeface="Constantia"/>
              </a:rPr>
              <a:t>их</a:t>
            </a:r>
            <a:r>
              <a:rPr dirty="0" sz="1200" spc="-10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лиц,</a:t>
            </a:r>
            <a:endParaRPr sz="12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dirty="0" sz="1200" spc="-5">
                <a:latin typeface="Constantia"/>
                <a:cs typeface="Constantia"/>
              </a:rPr>
              <a:t>т</a:t>
            </a:r>
            <a:r>
              <a:rPr dirty="0" sz="1200">
                <a:latin typeface="Constantia"/>
                <a:cs typeface="Constantia"/>
              </a:rPr>
              <a:t>ра</a:t>
            </a:r>
            <a:r>
              <a:rPr dirty="0" sz="1200" spc="5">
                <a:latin typeface="Constantia"/>
                <a:cs typeface="Constantia"/>
              </a:rPr>
              <a:t>н</a:t>
            </a:r>
            <a:r>
              <a:rPr dirty="0" sz="1200" spc="-5">
                <a:latin typeface="Constantia"/>
                <a:cs typeface="Constantia"/>
              </a:rPr>
              <a:t>спор</a:t>
            </a:r>
            <a:r>
              <a:rPr dirty="0" sz="1200" spc="-10">
                <a:latin typeface="Constantia"/>
                <a:cs typeface="Constantia"/>
              </a:rPr>
              <a:t>т</a:t>
            </a:r>
            <a:r>
              <a:rPr dirty="0" sz="1200">
                <a:latin typeface="Constantia"/>
                <a:cs typeface="Constantia"/>
              </a:rPr>
              <a:t>н</a:t>
            </a:r>
            <a:r>
              <a:rPr dirty="0" sz="1200" spc="-5">
                <a:latin typeface="Constantia"/>
                <a:cs typeface="Constantia"/>
              </a:rPr>
              <a:t>ы</a:t>
            </a:r>
            <a:r>
              <a:rPr dirty="0" sz="1200">
                <a:latin typeface="Constantia"/>
                <a:cs typeface="Constantia"/>
              </a:rPr>
              <a:t>й</a:t>
            </a:r>
            <a:r>
              <a:rPr dirty="0" sz="1200" spc="-5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налог</a:t>
            </a:r>
            <a:r>
              <a:rPr dirty="0" sz="1200" spc="-55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и</a:t>
            </a:r>
            <a:r>
              <a:rPr dirty="0" sz="1200" spc="-7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д</a:t>
            </a:r>
            <a:r>
              <a:rPr dirty="0" sz="1200" spc="-15">
                <a:latin typeface="Constantia"/>
                <a:cs typeface="Constantia"/>
              </a:rPr>
              <a:t>р</a:t>
            </a:r>
            <a:r>
              <a:rPr dirty="0" sz="1200" spc="-5">
                <a:latin typeface="Constantia"/>
                <a:cs typeface="Constantia"/>
              </a:rPr>
              <a:t>у</a:t>
            </a:r>
            <a:r>
              <a:rPr dirty="0" sz="1200" spc="-10">
                <a:latin typeface="Constantia"/>
                <a:cs typeface="Constantia"/>
              </a:rPr>
              <a:t>г</a:t>
            </a:r>
            <a:r>
              <a:rPr dirty="0" sz="1200">
                <a:latin typeface="Constantia"/>
                <a:cs typeface="Constantia"/>
              </a:rPr>
              <a:t>ие)</a:t>
            </a:r>
            <a:endParaRPr sz="1200">
              <a:latin typeface="Constantia"/>
              <a:cs typeface="Constanti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9100" y="3564635"/>
            <a:ext cx="3406902" cy="152171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40155" y="3628135"/>
            <a:ext cx="27686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0209" marR="71755" indent="-3308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onstantia"/>
                <a:cs typeface="Constantia"/>
              </a:rPr>
              <a:t>Как</a:t>
            </a:r>
            <a:r>
              <a:rPr dirty="0" sz="1800" spc="-70">
                <a:latin typeface="Constantia"/>
                <a:cs typeface="Constantia"/>
              </a:rPr>
              <a:t> </a:t>
            </a:r>
            <a:r>
              <a:rPr dirty="0" sz="1800">
                <a:latin typeface="Constantia"/>
                <a:cs typeface="Constantia"/>
              </a:rPr>
              <a:t>п</a:t>
            </a:r>
            <a:r>
              <a:rPr dirty="0" sz="1800" spc="-90">
                <a:latin typeface="Constantia"/>
                <a:cs typeface="Constantia"/>
              </a:rPr>
              <a:t>о</a:t>
            </a:r>
            <a:r>
              <a:rPr dirty="0" sz="1800" spc="-5">
                <a:latin typeface="Constantia"/>
                <a:cs typeface="Constantia"/>
              </a:rPr>
              <a:t>л</a:t>
            </a:r>
            <a:r>
              <a:rPr dirty="0" sz="1800" spc="-10">
                <a:latin typeface="Constantia"/>
                <a:cs typeface="Constantia"/>
              </a:rPr>
              <a:t>у</a:t>
            </a:r>
            <a:r>
              <a:rPr dirty="0" sz="1800" spc="-5">
                <a:latin typeface="Constantia"/>
                <a:cs typeface="Constantia"/>
              </a:rPr>
              <a:t>ч</a:t>
            </a:r>
            <a:r>
              <a:rPr dirty="0" sz="1800" spc="-55">
                <a:latin typeface="Constantia"/>
                <a:cs typeface="Constantia"/>
              </a:rPr>
              <a:t>а</a:t>
            </a:r>
            <a:r>
              <a:rPr dirty="0" sz="1800" spc="-10">
                <a:latin typeface="Constantia"/>
                <a:cs typeface="Constantia"/>
              </a:rPr>
              <a:t>т</a:t>
            </a:r>
            <a:r>
              <a:rPr dirty="0" sz="1800" spc="-25">
                <a:latin typeface="Constantia"/>
                <a:cs typeface="Constantia"/>
              </a:rPr>
              <a:t>е</a:t>
            </a:r>
            <a:r>
              <a:rPr dirty="0" sz="1800" spc="-5">
                <a:latin typeface="Constantia"/>
                <a:cs typeface="Constantia"/>
              </a:rPr>
              <a:t>л</a:t>
            </a:r>
            <a:r>
              <a:rPr dirty="0" sz="1800">
                <a:latin typeface="Constantia"/>
                <a:cs typeface="Constantia"/>
              </a:rPr>
              <a:t>ь</a:t>
            </a:r>
            <a:r>
              <a:rPr dirty="0" sz="1800" spc="-75">
                <a:latin typeface="Constantia"/>
                <a:cs typeface="Constantia"/>
              </a:rPr>
              <a:t> </a:t>
            </a:r>
            <a:r>
              <a:rPr dirty="0" sz="1800">
                <a:latin typeface="Constantia"/>
                <a:cs typeface="Constantia"/>
              </a:rPr>
              <a:t>раз</a:t>
            </a:r>
            <a:r>
              <a:rPr dirty="0" sz="1800" spc="-10">
                <a:latin typeface="Constantia"/>
                <a:cs typeface="Constantia"/>
              </a:rPr>
              <a:t>в</a:t>
            </a:r>
            <a:r>
              <a:rPr dirty="0" sz="1800">
                <a:latin typeface="Constantia"/>
                <a:cs typeface="Constantia"/>
              </a:rPr>
              <a:t>и</a:t>
            </a:r>
            <a:r>
              <a:rPr dirty="0" sz="1800" spc="-20">
                <a:latin typeface="Constantia"/>
                <a:cs typeface="Constantia"/>
              </a:rPr>
              <a:t>т</a:t>
            </a:r>
            <a:r>
              <a:rPr dirty="0" sz="1800">
                <a:latin typeface="Constantia"/>
                <a:cs typeface="Constantia"/>
              </a:rPr>
              <a:t>ой  </a:t>
            </a:r>
            <a:r>
              <a:rPr dirty="0" sz="1800">
                <a:latin typeface="Constantia"/>
                <a:cs typeface="Constantia"/>
              </a:rPr>
              <a:t>инфраструктуры</a:t>
            </a:r>
            <a:r>
              <a:rPr dirty="0" sz="1800" spc="-80">
                <a:latin typeface="Constantia"/>
                <a:cs typeface="Constantia"/>
              </a:rPr>
              <a:t> </a:t>
            </a:r>
            <a:r>
              <a:rPr dirty="0" sz="1800">
                <a:solidFill>
                  <a:srgbClr val="012F3D"/>
                </a:solidFill>
                <a:latin typeface="Constantia"/>
                <a:cs typeface="Constantia"/>
              </a:rPr>
              <a:t>и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1800" spc="-55">
                <a:latin typeface="Constantia"/>
                <a:cs typeface="Constantia"/>
              </a:rPr>
              <a:t>к</a:t>
            </a:r>
            <a:r>
              <a:rPr dirty="0" sz="1800">
                <a:latin typeface="Constantia"/>
                <a:cs typeface="Constantia"/>
              </a:rPr>
              <a:t>омфор</a:t>
            </a:r>
            <a:r>
              <a:rPr dirty="0" sz="1800" spc="5">
                <a:latin typeface="Constantia"/>
                <a:cs typeface="Constantia"/>
              </a:rPr>
              <a:t>т</a:t>
            </a:r>
            <a:r>
              <a:rPr dirty="0" sz="1800" spc="-5">
                <a:latin typeface="Constantia"/>
                <a:cs typeface="Constantia"/>
              </a:rPr>
              <a:t>но</a:t>
            </a:r>
            <a:r>
              <a:rPr dirty="0" sz="1800" spc="-50">
                <a:latin typeface="Constantia"/>
                <a:cs typeface="Constantia"/>
              </a:rPr>
              <a:t>г</a:t>
            </a:r>
            <a:r>
              <a:rPr dirty="0" sz="1800">
                <a:latin typeface="Constantia"/>
                <a:cs typeface="Constantia"/>
              </a:rPr>
              <a:t>о</a:t>
            </a:r>
            <a:r>
              <a:rPr dirty="0" sz="1800" spc="-55">
                <a:latin typeface="Constantia"/>
                <a:cs typeface="Constantia"/>
              </a:rPr>
              <a:t> </a:t>
            </a:r>
            <a:r>
              <a:rPr dirty="0" sz="1800">
                <a:latin typeface="Constantia"/>
                <a:cs typeface="Constantia"/>
              </a:rPr>
              <a:t>пр</a:t>
            </a:r>
            <a:r>
              <a:rPr dirty="0" sz="1800" spc="-40">
                <a:latin typeface="Constantia"/>
                <a:cs typeface="Constantia"/>
              </a:rPr>
              <a:t>о</a:t>
            </a:r>
            <a:r>
              <a:rPr dirty="0" sz="1800" spc="-5">
                <a:latin typeface="Constantia"/>
                <a:cs typeface="Constantia"/>
              </a:rPr>
              <a:t>живания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9100" y="4992623"/>
            <a:ext cx="3406902" cy="160705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30097" y="5318886"/>
            <a:ext cx="2788285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254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latin typeface="Constantia"/>
                <a:cs typeface="Constantia"/>
              </a:rPr>
              <a:t>Благоустройство города</a:t>
            </a:r>
            <a:r>
              <a:rPr dirty="0" sz="1400" spc="-15">
                <a:solidFill>
                  <a:srgbClr val="012F3D"/>
                </a:solidFill>
                <a:latin typeface="Constantia"/>
                <a:cs typeface="Constantia"/>
              </a:rPr>
              <a:t>, </a:t>
            </a:r>
            <a:r>
              <a:rPr dirty="0" sz="1400" spc="-5">
                <a:latin typeface="Constantia"/>
                <a:cs typeface="Constantia"/>
              </a:rPr>
              <a:t>ремонт </a:t>
            </a:r>
            <a:r>
              <a:rPr dirty="0" sz="1400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наружных сетей теплоснабжения</a:t>
            </a:r>
            <a:r>
              <a:rPr dirty="0" sz="1400" spc="-5">
                <a:solidFill>
                  <a:srgbClr val="012F3D"/>
                </a:solidFill>
                <a:latin typeface="Constantia"/>
                <a:cs typeface="Constantia"/>
              </a:rPr>
              <a:t>, </a:t>
            </a:r>
            <a:r>
              <a:rPr dirty="0" sz="1400" spc="-340">
                <a:solidFill>
                  <a:srgbClr val="012F3D"/>
                </a:solidFill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ХВС</a:t>
            </a:r>
            <a:r>
              <a:rPr dirty="0" sz="1400">
                <a:solidFill>
                  <a:srgbClr val="012F3D"/>
                </a:solidFill>
                <a:latin typeface="Constantia"/>
                <a:cs typeface="Constantia"/>
              </a:rPr>
              <a:t>,</a:t>
            </a:r>
            <a:r>
              <a:rPr dirty="0" sz="1400" spc="-15">
                <a:solidFill>
                  <a:srgbClr val="012F3D"/>
                </a:solidFill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в</a:t>
            </a:r>
            <a:r>
              <a:rPr dirty="0" sz="1400" spc="-40">
                <a:latin typeface="Constantia"/>
                <a:cs typeface="Constantia"/>
              </a:rPr>
              <a:t>о</a:t>
            </a:r>
            <a:r>
              <a:rPr dirty="0" sz="1400" spc="-15">
                <a:latin typeface="Constantia"/>
                <a:cs typeface="Constantia"/>
              </a:rPr>
              <a:t>д</a:t>
            </a:r>
            <a:r>
              <a:rPr dirty="0" sz="1400">
                <a:latin typeface="Constantia"/>
                <a:cs typeface="Constantia"/>
              </a:rPr>
              <a:t>о</a:t>
            </a:r>
            <a:r>
              <a:rPr dirty="0" sz="1400" spc="-10">
                <a:latin typeface="Constantia"/>
                <a:cs typeface="Constantia"/>
              </a:rPr>
              <a:t>о</a:t>
            </a:r>
            <a:r>
              <a:rPr dirty="0" sz="1400">
                <a:latin typeface="Constantia"/>
                <a:cs typeface="Constantia"/>
              </a:rPr>
              <a:t>т</a:t>
            </a:r>
            <a:r>
              <a:rPr dirty="0" sz="1400" spc="-5">
                <a:latin typeface="Constantia"/>
                <a:cs typeface="Constantia"/>
              </a:rPr>
              <a:t>ве</a:t>
            </a:r>
            <a:r>
              <a:rPr dirty="0" sz="1400" spc="-10">
                <a:latin typeface="Constantia"/>
                <a:cs typeface="Constantia"/>
              </a:rPr>
              <a:t>д</a:t>
            </a:r>
            <a:r>
              <a:rPr dirty="0" sz="1400">
                <a:latin typeface="Constantia"/>
                <a:cs typeface="Constantia"/>
              </a:rPr>
              <a:t>ени</a:t>
            </a:r>
            <a:r>
              <a:rPr dirty="0" sz="1400" spc="5">
                <a:latin typeface="Constantia"/>
                <a:cs typeface="Constantia"/>
              </a:rPr>
              <a:t>е</a:t>
            </a:r>
            <a:r>
              <a:rPr dirty="0" sz="1400">
                <a:solidFill>
                  <a:srgbClr val="012F3D"/>
                </a:solidFill>
                <a:latin typeface="Constantia"/>
                <a:cs typeface="Constantia"/>
              </a:rPr>
              <a:t>,</a:t>
            </a:r>
            <a:r>
              <a:rPr dirty="0" sz="1400" spc="-65">
                <a:solidFill>
                  <a:srgbClr val="012F3D"/>
                </a:solidFill>
                <a:latin typeface="Constantia"/>
                <a:cs typeface="Constantia"/>
              </a:rPr>
              <a:t> </a:t>
            </a:r>
            <a:r>
              <a:rPr dirty="0" sz="1400">
                <a:latin typeface="Constantia"/>
                <a:cs typeface="Constantia"/>
              </a:rPr>
              <a:t>о</a:t>
            </a:r>
            <a:r>
              <a:rPr dirty="0" sz="1400" spc="-10">
                <a:latin typeface="Constantia"/>
                <a:cs typeface="Constantia"/>
              </a:rPr>
              <a:t>р</a:t>
            </a:r>
            <a:r>
              <a:rPr dirty="0" sz="1400" spc="-35">
                <a:latin typeface="Constantia"/>
                <a:cs typeface="Constantia"/>
              </a:rPr>
              <a:t>г</a:t>
            </a:r>
            <a:r>
              <a:rPr dirty="0" sz="1400">
                <a:latin typeface="Constantia"/>
                <a:cs typeface="Constantia"/>
              </a:rPr>
              <a:t>анизация  </a:t>
            </a:r>
            <a:r>
              <a:rPr dirty="0" sz="1400" spc="-5">
                <a:latin typeface="Constantia"/>
                <a:cs typeface="Constantia"/>
              </a:rPr>
              <a:t>праздников</a:t>
            </a:r>
            <a:endParaRPr sz="1400">
              <a:latin typeface="Constantia"/>
              <a:cs typeface="Constant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39640" y="1897379"/>
            <a:ext cx="3766566" cy="142417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069840" y="1934971"/>
            <a:ext cx="32543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onstantia"/>
                <a:cs typeface="Constantia"/>
              </a:rPr>
              <a:t>Возможности</a:t>
            </a:r>
            <a:r>
              <a:rPr dirty="0" sz="1800" spc="-95">
                <a:latin typeface="Constantia"/>
                <a:cs typeface="Constantia"/>
              </a:rPr>
              <a:t> </a:t>
            </a:r>
            <a:r>
              <a:rPr dirty="0" sz="1800" spc="-15">
                <a:latin typeface="Constantia"/>
                <a:cs typeface="Constantia"/>
              </a:rPr>
              <a:t>влияния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latin typeface="Constantia"/>
                <a:cs typeface="Constantia"/>
              </a:rPr>
              <a:t>гражданина</a:t>
            </a:r>
            <a:r>
              <a:rPr dirty="0" sz="1800" spc="-80">
                <a:latin typeface="Constantia"/>
                <a:cs typeface="Constantia"/>
              </a:rPr>
              <a:t> </a:t>
            </a:r>
            <a:r>
              <a:rPr dirty="0" sz="1800" spc="-5">
                <a:latin typeface="Constantia"/>
                <a:cs typeface="Constantia"/>
              </a:rPr>
              <a:t>на</a:t>
            </a:r>
            <a:r>
              <a:rPr dirty="0" sz="1800" spc="-105">
                <a:latin typeface="Constantia"/>
                <a:cs typeface="Constantia"/>
              </a:rPr>
              <a:t> </a:t>
            </a:r>
            <a:r>
              <a:rPr dirty="0" sz="1800" spc="-15">
                <a:latin typeface="Constantia"/>
                <a:cs typeface="Constantia"/>
              </a:rPr>
              <a:t>состав</a:t>
            </a:r>
            <a:r>
              <a:rPr dirty="0" sz="1800" spc="-45">
                <a:latin typeface="Constantia"/>
                <a:cs typeface="Constantia"/>
              </a:rPr>
              <a:t> </a:t>
            </a:r>
            <a:r>
              <a:rPr dirty="0" sz="1800" spc="-15">
                <a:latin typeface="Constantia"/>
                <a:cs typeface="Constantia"/>
              </a:rPr>
              <a:t>бюджета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18788" y="3409188"/>
            <a:ext cx="1131569" cy="157505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485259" y="3909517"/>
            <a:ext cx="2032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83762"/>
                </a:solidFill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45964" y="3409188"/>
            <a:ext cx="3893058" cy="105537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199126" y="3656533"/>
            <a:ext cx="3576954" cy="46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indent="-114300">
              <a:lnSpc>
                <a:spcPts val="1725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dirty="0" sz="1500" spc="-30">
                <a:latin typeface="Constantia"/>
                <a:cs typeface="Constantia"/>
              </a:rPr>
              <a:t>П</a:t>
            </a:r>
            <a:r>
              <a:rPr dirty="0" sz="1500" spc="-5">
                <a:latin typeface="Constantia"/>
                <a:cs typeface="Constantia"/>
              </a:rPr>
              <a:t>у</a:t>
            </a:r>
            <a:r>
              <a:rPr dirty="0" sz="1500" spc="-70">
                <a:latin typeface="Constantia"/>
                <a:cs typeface="Constantia"/>
              </a:rPr>
              <a:t>б</a:t>
            </a:r>
            <a:r>
              <a:rPr dirty="0" sz="1500">
                <a:latin typeface="Constantia"/>
                <a:cs typeface="Constantia"/>
              </a:rPr>
              <a:t>лич</a:t>
            </a:r>
            <a:r>
              <a:rPr dirty="0" sz="1500" spc="-10">
                <a:latin typeface="Constantia"/>
                <a:cs typeface="Constantia"/>
              </a:rPr>
              <a:t>н</a:t>
            </a:r>
            <a:r>
              <a:rPr dirty="0" sz="1500" spc="-5">
                <a:latin typeface="Constantia"/>
                <a:cs typeface="Constantia"/>
              </a:rPr>
              <a:t>ы</a:t>
            </a:r>
            <a:r>
              <a:rPr dirty="0" sz="1500">
                <a:latin typeface="Constantia"/>
                <a:cs typeface="Constantia"/>
              </a:rPr>
              <a:t>е</a:t>
            </a:r>
            <a:r>
              <a:rPr dirty="0" sz="1500" spc="-80">
                <a:latin typeface="Constantia"/>
                <a:cs typeface="Constantia"/>
              </a:rPr>
              <a:t> </a:t>
            </a:r>
            <a:r>
              <a:rPr dirty="0" sz="1500" spc="-10">
                <a:latin typeface="Constantia"/>
                <a:cs typeface="Constantia"/>
              </a:rPr>
              <a:t>с</a:t>
            </a:r>
            <a:r>
              <a:rPr dirty="0" sz="1500">
                <a:latin typeface="Constantia"/>
                <a:cs typeface="Constantia"/>
              </a:rPr>
              <a:t>л</a:t>
            </a:r>
            <a:r>
              <a:rPr dirty="0" sz="1500" spc="-5">
                <a:latin typeface="Constantia"/>
                <a:cs typeface="Constantia"/>
              </a:rPr>
              <a:t>у</a:t>
            </a:r>
            <a:r>
              <a:rPr dirty="0" sz="1500" spc="-15">
                <a:latin typeface="Constantia"/>
                <a:cs typeface="Constantia"/>
              </a:rPr>
              <a:t>ш</a:t>
            </a:r>
            <a:r>
              <a:rPr dirty="0" sz="1500">
                <a:latin typeface="Constantia"/>
                <a:cs typeface="Constantia"/>
              </a:rPr>
              <a:t>а</a:t>
            </a:r>
            <a:r>
              <a:rPr dirty="0" sz="1500" spc="-10">
                <a:latin typeface="Constantia"/>
                <a:cs typeface="Constantia"/>
              </a:rPr>
              <a:t>н</a:t>
            </a:r>
            <a:r>
              <a:rPr dirty="0" sz="1500">
                <a:latin typeface="Constantia"/>
                <a:cs typeface="Constantia"/>
              </a:rPr>
              <a:t>ия</a:t>
            </a:r>
            <a:r>
              <a:rPr dirty="0" sz="1500" spc="-55">
                <a:latin typeface="Constantia"/>
                <a:cs typeface="Constantia"/>
              </a:rPr>
              <a:t> </a:t>
            </a:r>
            <a:r>
              <a:rPr dirty="0" sz="1500" spc="-10">
                <a:latin typeface="Constantia"/>
                <a:cs typeface="Constantia"/>
              </a:rPr>
              <a:t>п</a:t>
            </a:r>
            <a:r>
              <a:rPr dirty="0" sz="1500">
                <a:latin typeface="Constantia"/>
                <a:cs typeface="Constantia"/>
              </a:rPr>
              <a:t>о</a:t>
            </a:r>
            <a:r>
              <a:rPr dirty="0" sz="1500" spc="-50">
                <a:latin typeface="Constantia"/>
                <a:cs typeface="Constantia"/>
              </a:rPr>
              <a:t> </a:t>
            </a:r>
            <a:r>
              <a:rPr dirty="0" sz="1500" spc="-10">
                <a:latin typeface="Constantia"/>
                <a:cs typeface="Constantia"/>
              </a:rPr>
              <a:t>п</a:t>
            </a:r>
            <a:r>
              <a:rPr dirty="0" sz="1500">
                <a:latin typeface="Constantia"/>
                <a:cs typeface="Constantia"/>
              </a:rPr>
              <a:t>роек</a:t>
            </a:r>
            <a:r>
              <a:rPr dirty="0" sz="1500" spc="15">
                <a:latin typeface="Constantia"/>
                <a:cs typeface="Constantia"/>
              </a:rPr>
              <a:t>т</a:t>
            </a:r>
            <a:r>
              <a:rPr dirty="0" sz="1500">
                <a:latin typeface="Constantia"/>
                <a:cs typeface="Constantia"/>
              </a:rPr>
              <a:t>у</a:t>
            </a:r>
            <a:endParaRPr sz="1500">
              <a:latin typeface="Constantia"/>
              <a:cs typeface="Constantia"/>
            </a:endParaRPr>
          </a:p>
          <a:p>
            <a:pPr marL="127000">
              <a:lnSpc>
                <a:spcPts val="1725"/>
              </a:lnSpc>
            </a:pPr>
            <a:r>
              <a:rPr dirty="0" sz="1500">
                <a:latin typeface="Constantia"/>
                <a:cs typeface="Constantia"/>
              </a:rPr>
              <a:t>б</a:t>
            </a:r>
            <a:r>
              <a:rPr dirty="0" sz="1500" spc="-45">
                <a:latin typeface="Constantia"/>
                <a:cs typeface="Constantia"/>
              </a:rPr>
              <a:t>ю</a:t>
            </a:r>
            <a:r>
              <a:rPr dirty="0" sz="1500">
                <a:latin typeface="Constantia"/>
                <a:cs typeface="Constantia"/>
              </a:rPr>
              <a:t>д</a:t>
            </a:r>
            <a:r>
              <a:rPr dirty="0" sz="1500" spc="-25">
                <a:latin typeface="Constantia"/>
                <a:cs typeface="Constantia"/>
              </a:rPr>
              <a:t>ж</a:t>
            </a:r>
            <a:r>
              <a:rPr dirty="0" sz="1500">
                <a:latin typeface="Constantia"/>
                <a:cs typeface="Constantia"/>
              </a:rPr>
              <a:t>е</a:t>
            </a:r>
            <a:r>
              <a:rPr dirty="0" sz="1500" spc="-30">
                <a:latin typeface="Constantia"/>
                <a:cs typeface="Constantia"/>
              </a:rPr>
              <a:t>т</a:t>
            </a:r>
            <a:r>
              <a:rPr dirty="0" sz="1500">
                <a:latin typeface="Constantia"/>
                <a:cs typeface="Constantia"/>
              </a:rPr>
              <a:t>а</a:t>
            </a:r>
            <a:r>
              <a:rPr dirty="0" sz="1500" spc="-55">
                <a:latin typeface="Constantia"/>
                <a:cs typeface="Constantia"/>
              </a:rPr>
              <a:t> </a:t>
            </a:r>
            <a:r>
              <a:rPr dirty="0" sz="1500" spc="-5">
                <a:latin typeface="Constantia"/>
                <a:cs typeface="Constantia"/>
              </a:rPr>
              <a:t>н</a:t>
            </a:r>
            <a:r>
              <a:rPr dirty="0" sz="1500">
                <a:latin typeface="Constantia"/>
                <a:cs typeface="Constantia"/>
              </a:rPr>
              <a:t>а</a:t>
            </a:r>
            <a:r>
              <a:rPr dirty="0" sz="1500" spc="-80">
                <a:latin typeface="Constantia"/>
                <a:cs typeface="Constantia"/>
              </a:rPr>
              <a:t> </a:t>
            </a:r>
            <a:r>
              <a:rPr dirty="0" sz="1500" spc="-20">
                <a:latin typeface="Constantia"/>
                <a:cs typeface="Constantia"/>
              </a:rPr>
              <a:t>о</a:t>
            </a:r>
            <a:r>
              <a:rPr dirty="0" sz="1500">
                <a:latin typeface="Constantia"/>
                <a:cs typeface="Constantia"/>
              </a:rPr>
              <a:t>черед</a:t>
            </a:r>
            <a:r>
              <a:rPr dirty="0" sz="1500" spc="-5">
                <a:latin typeface="Constantia"/>
                <a:cs typeface="Constantia"/>
              </a:rPr>
              <a:t>н</a:t>
            </a:r>
            <a:r>
              <a:rPr dirty="0" sz="1500">
                <a:latin typeface="Constantia"/>
                <a:cs typeface="Constantia"/>
              </a:rPr>
              <a:t>ой</a:t>
            </a:r>
            <a:r>
              <a:rPr dirty="0" sz="1500" spc="-50">
                <a:latin typeface="Constantia"/>
                <a:cs typeface="Constantia"/>
              </a:rPr>
              <a:t> </a:t>
            </a:r>
            <a:r>
              <a:rPr dirty="0" sz="1500">
                <a:latin typeface="Constantia"/>
                <a:cs typeface="Constantia"/>
              </a:rPr>
              <a:t>фи</a:t>
            </a:r>
            <a:r>
              <a:rPr dirty="0" sz="1500" spc="-5">
                <a:latin typeface="Constantia"/>
                <a:cs typeface="Constantia"/>
              </a:rPr>
              <a:t>н</a:t>
            </a:r>
            <a:r>
              <a:rPr dirty="0" sz="1500">
                <a:latin typeface="Constantia"/>
                <a:cs typeface="Constantia"/>
              </a:rPr>
              <a:t>а</a:t>
            </a:r>
            <a:r>
              <a:rPr dirty="0" sz="1500" spc="-5">
                <a:latin typeface="Constantia"/>
                <a:cs typeface="Constantia"/>
              </a:rPr>
              <a:t>н</a:t>
            </a:r>
            <a:r>
              <a:rPr dirty="0" sz="1500" spc="-25">
                <a:latin typeface="Constantia"/>
                <a:cs typeface="Constantia"/>
              </a:rPr>
              <a:t>с</a:t>
            </a:r>
            <a:r>
              <a:rPr dirty="0" sz="1500">
                <a:latin typeface="Constantia"/>
                <a:cs typeface="Constantia"/>
              </a:rPr>
              <a:t>о</a:t>
            </a:r>
            <a:r>
              <a:rPr dirty="0" sz="1500" spc="5">
                <a:latin typeface="Constantia"/>
                <a:cs typeface="Constantia"/>
              </a:rPr>
              <a:t>в</a:t>
            </a:r>
            <a:r>
              <a:rPr dirty="0" sz="1500" spc="-5">
                <a:latin typeface="Constantia"/>
                <a:cs typeface="Constantia"/>
              </a:rPr>
              <a:t>ы</a:t>
            </a:r>
            <a:r>
              <a:rPr dirty="0" sz="1500">
                <a:latin typeface="Constantia"/>
                <a:cs typeface="Constantia"/>
              </a:rPr>
              <a:t>й</a:t>
            </a:r>
            <a:r>
              <a:rPr dirty="0" sz="1500" spc="-55">
                <a:latin typeface="Constantia"/>
                <a:cs typeface="Constantia"/>
              </a:rPr>
              <a:t> </a:t>
            </a:r>
            <a:r>
              <a:rPr dirty="0" sz="1500" spc="-45">
                <a:latin typeface="Constantia"/>
                <a:cs typeface="Constantia"/>
              </a:rPr>
              <a:t>го</a:t>
            </a:r>
            <a:r>
              <a:rPr dirty="0" sz="1500">
                <a:latin typeface="Constantia"/>
                <a:cs typeface="Constantia"/>
              </a:rPr>
              <a:t>д</a:t>
            </a:r>
            <a:endParaRPr sz="1500">
              <a:latin typeface="Constantia"/>
              <a:cs typeface="Constanti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18788" y="4591811"/>
            <a:ext cx="1131569" cy="157505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478782" y="5075301"/>
            <a:ext cx="2159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083762"/>
                </a:solidFill>
                <a:latin typeface="Times New Roman"/>
                <a:cs typeface="Times New Roman"/>
              </a:rPr>
              <a:t>2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45964" y="4591811"/>
            <a:ext cx="3893058" cy="105689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199126" y="4735829"/>
            <a:ext cx="3440429" cy="67183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0" marR="5080" indent="-114300">
              <a:lnSpc>
                <a:spcPts val="1639"/>
              </a:lnSpc>
              <a:spcBef>
                <a:spcPts val="285"/>
              </a:spcBef>
              <a:buChar char="•"/>
              <a:tabLst>
                <a:tab pos="127000" algn="l"/>
              </a:tabLst>
            </a:pPr>
            <a:r>
              <a:rPr dirty="0" sz="1500" spc="-30">
                <a:latin typeface="Constantia"/>
                <a:cs typeface="Constantia"/>
              </a:rPr>
              <a:t>П</a:t>
            </a:r>
            <a:r>
              <a:rPr dirty="0" sz="1500" spc="-5">
                <a:latin typeface="Constantia"/>
                <a:cs typeface="Constantia"/>
              </a:rPr>
              <a:t>у</a:t>
            </a:r>
            <a:r>
              <a:rPr dirty="0" sz="1500" spc="-65">
                <a:latin typeface="Constantia"/>
                <a:cs typeface="Constantia"/>
              </a:rPr>
              <a:t>б</a:t>
            </a:r>
            <a:r>
              <a:rPr dirty="0" sz="1500">
                <a:latin typeface="Constantia"/>
                <a:cs typeface="Constantia"/>
              </a:rPr>
              <a:t>ли</a:t>
            </a:r>
            <a:r>
              <a:rPr dirty="0" sz="1500" spc="5">
                <a:latin typeface="Constantia"/>
                <a:cs typeface="Constantia"/>
              </a:rPr>
              <a:t>ч</a:t>
            </a:r>
            <a:r>
              <a:rPr dirty="0" sz="1500" spc="-5">
                <a:latin typeface="Constantia"/>
                <a:cs typeface="Constantia"/>
              </a:rPr>
              <a:t>ны</a:t>
            </a:r>
            <a:r>
              <a:rPr dirty="0" sz="1500">
                <a:latin typeface="Constantia"/>
                <a:cs typeface="Constantia"/>
              </a:rPr>
              <a:t>е</a:t>
            </a:r>
            <a:r>
              <a:rPr dirty="0" sz="1500" spc="-80">
                <a:latin typeface="Constantia"/>
                <a:cs typeface="Constantia"/>
              </a:rPr>
              <a:t> </a:t>
            </a:r>
            <a:r>
              <a:rPr dirty="0" sz="1500" spc="-10">
                <a:latin typeface="Constantia"/>
                <a:cs typeface="Constantia"/>
              </a:rPr>
              <a:t>с</a:t>
            </a:r>
            <a:r>
              <a:rPr dirty="0" sz="1500">
                <a:latin typeface="Constantia"/>
                <a:cs typeface="Constantia"/>
              </a:rPr>
              <a:t>л</a:t>
            </a:r>
            <a:r>
              <a:rPr dirty="0" sz="1500" spc="-5">
                <a:latin typeface="Constantia"/>
                <a:cs typeface="Constantia"/>
              </a:rPr>
              <a:t>у</a:t>
            </a:r>
            <a:r>
              <a:rPr dirty="0" sz="1500" spc="-10">
                <a:latin typeface="Constantia"/>
                <a:cs typeface="Constantia"/>
              </a:rPr>
              <a:t>ш</a:t>
            </a:r>
            <a:r>
              <a:rPr dirty="0" sz="1500">
                <a:latin typeface="Constantia"/>
                <a:cs typeface="Constantia"/>
              </a:rPr>
              <a:t>а</a:t>
            </a:r>
            <a:r>
              <a:rPr dirty="0" sz="1500" spc="-5">
                <a:latin typeface="Constantia"/>
                <a:cs typeface="Constantia"/>
              </a:rPr>
              <a:t>н</a:t>
            </a:r>
            <a:r>
              <a:rPr dirty="0" sz="1500">
                <a:latin typeface="Constantia"/>
                <a:cs typeface="Constantia"/>
              </a:rPr>
              <a:t>ия </a:t>
            </a:r>
            <a:r>
              <a:rPr dirty="0" sz="1500" spc="-65">
                <a:latin typeface="Constantia"/>
                <a:cs typeface="Constantia"/>
              </a:rPr>
              <a:t> </a:t>
            </a:r>
            <a:r>
              <a:rPr dirty="0" sz="1500">
                <a:latin typeface="Constantia"/>
                <a:cs typeface="Constantia"/>
              </a:rPr>
              <a:t>об</a:t>
            </a:r>
            <a:r>
              <a:rPr dirty="0" sz="1500" spc="-15">
                <a:latin typeface="Constantia"/>
                <a:cs typeface="Constantia"/>
              </a:rPr>
              <a:t> </a:t>
            </a:r>
            <a:r>
              <a:rPr dirty="0" sz="1500">
                <a:latin typeface="Constantia"/>
                <a:cs typeface="Constantia"/>
              </a:rPr>
              <a:t>ис</a:t>
            </a:r>
            <a:r>
              <a:rPr dirty="0" sz="1500" spc="-10">
                <a:latin typeface="Constantia"/>
                <a:cs typeface="Constantia"/>
              </a:rPr>
              <a:t>п</a:t>
            </a:r>
            <a:r>
              <a:rPr dirty="0" sz="1500" spc="-55">
                <a:latin typeface="Constantia"/>
                <a:cs typeface="Constantia"/>
              </a:rPr>
              <a:t>о</a:t>
            </a:r>
            <a:r>
              <a:rPr dirty="0" sz="1500">
                <a:latin typeface="Constantia"/>
                <a:cs typeface="Constantia"/>
              </a:rPr>
              <a:t>л</a:t>
            </a:r>
            <a:r>
              <a:rPr dirty="0" sz="1500" spc="-5">
                <a:latin typeface="Constantia"/>
                <a:cs typeface="Constantia"/>
              </a:rPr>
              <a:t>н</a:t>
            </a:r>
            <a:r>
              <a:rPr dirty="0" sz="1500">
                <a:latin typeface="Constantia"/>
                <a:cs typeface="Constantia"/>
              </a:rPr>
              <a:t>ении  </a:t>
            </a:r>
            <a:r>
              <a:rPr dirty="0" sz="1500" spc="-15">
                <a:latin typeface="Constantia"/>
                <a:cs typeface="Constantia"/>
              </a:rPr>
              <a:t>бюджета</a:t>
            </a:r>
            <a:r>
              <a:rPr dirty="0" sz="1500" spc="-65">
                <a:latin typeface="Constantia"/>
                <a:cs typeface="Constantia"/>
              </a:rPr>
              <a:t> </a:t>
            </a:r>
            <a:r>
              <a:rPr dirty="0" sz="1500">
                <a:latin typeface="Constantia"/>
                <a:cs typeface="Constantia"/>
              </a:rPr>
              <a:t>за</a:t>
            </a:r>
            <a:r>
              <a:rPr dirty="0" sz="1500" spc="-70">
                <a:latin typeface="Constantia"/>
                <a:cs typeface="Constantia"/>
              </a:rPr>
              <a:t> </a:t>
            </a:r>
            <a:r>
              <a:rPr dirty="0" sz="1500" spc="-30">
                <a:latin typeface="Constantia"/>
                <a:cs typeface="Constantia"/>
              </a:rPr>
              <a:t>год </a:t>
            </a:r>
            <a:r>
              <a:rPr dirty="0" sz="1500" spc="-20">
                <a:latin typeface="Constantia"/>
                <a:cs typeface="Constantia"/>
              </a:rPr>
              <a:t>городского</a:t>
            </a:r>
            <a:r>
              <a:rPr dirty="0" sz="1500" spc="-65">
                <a:latin typeface="Constantia"/>
                <a:cs typeface="Constantia"/>
              </a:rPr>
              <a:t> </a:t>
            </a:r>
            <a:r>
              <a:rPr dirty="0" sz="1500" spc="-10">
                <a:latin typeface="Constantia"/>
                <a:cs typeface="Constantia"/>
              </a:rPr>
              <a:t>поселения</a:t>
            </a:r>
            <a:endParaRPr sz="1500">
              <a:latin typeface="Constantia"/>
              <a:cs typeface="Constantia"/>
            </a:endParaRPr>
          </a:p>
          <a:p>
            <a:pPr marL="127000">
              <a:lnSpc>
                <a:spcPts val="1620"/>
              </a:lnSpc>
            </a:pPr>
            <a:r>
              <a:rPr dirty="0" sz="1500">
                <a:latin typeface="Constantia"/>
                <a:cs typeface="Constantia"/>
              </a:rPr>
              <a:t>«</a:t>
            </a:r>
            <a:r>
              <a:rPr dirty="0" sz="1500" spc="-180">
                <a:latin typeface="Constantia"/>
                <a:cs typeface="Constantia"/>
              </a:rPr>
              <a:t>Г</a:t>
            </a:r>
            <a:r>
              <a:rPr dirty="0" sz="1500">
                <a:latin typeface="Constantia"/>
                <a:cs typeface="Constantia"/>
              </a:rPr>
              <a:t>ор</a:t>
            </a:r>
            <a:r>
              <a:rPr dirty="0" sz="1500" spc="-40">
                <a:latin typeface="Constantia"/>
                <a:cs typeface="Constantia"/>
              </a:rPr>
              <a:t>о</a:t>
            </a:r>
            <a:r>
              <a:rPr dirty="0" sz="1500">
                <a:latin typeface="Constantia"/>
                <a:cs typeface="Constantia"/>
              </a:rPr>
              <a:t>д</a:t>
            </a:r>
            <a:r>
              <a:rPr dirty="0" sz="1500" spc="-45">
                <a:latin typeface="Constantia"/>
                <a:cs typeface="Constantia"/>
              </a:rPr>
              <a:t> </a:t>
            </a:r>
            <a:r>
              <a:rPr dirty="0" sz="1500" spc="-105">
                <a:latin typeface="Constantia"/>
                <a:cs typeface="Constantia"/>
              </a:rPr>
              <a:t>Т</a:t>
            </a:r>
            <a:r>
              <a:rPr dirty="0" sz="1500">
                <a:latin typeface="Constantia"/>
                <a:cs typeface="Constantia"/>
              </a:rPr>
              <a:t>а</a:t>
            </a:r>
            <a:r>
              <a:rPr dirty="0" sz="1500" spc="-25">
                <a:latin typeface="Constantia"/>
                <a:cs typeface="Constantia"/>
              </a:rPr>
              <a:t>р</a:t>
            </a:r>
            <a:r>
              <a:rPr dirty="0" sz="1500" spc="-40">
                <a:latin typeface="Constantia"/>
                <a:cs typeface="Constantia"/>
              </a:rPr>
              <a:t>у</a:t>
            </a:r>
            <a:r>
              <a:rPr dirty="0" sz="1500">
                <a:latin typeface="Constantia"/>
                <a:cs typeface="Constantia"/>
              </a:rPr>
              <a:t>са»</a:t>
            </a:r>
            <a:endParaRPr sz="15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3825" y="475945"/>
            <a:ext cx="3989704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/>
              <a:t>Основные</a:t>
            </a:r>
            <a:r>
              <a:rPr dirty="0" sz="3600" spc="-60"/>
              <a:t> </a:t>
            </a:r>
            <a:r>
              <a:rPr dirty="0" sz="3600" spc="-5"/>
              <a:t>понятия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2195" y="1705355"/>
            <a:ext cx="2669285" cy="8618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00678" y="1872741"/>
            <a:ext cx="10566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4E6C"/>
                </a:solidFill>
                <a:latin typeface="Times New Roman"/>
                <a:cs typeface="Times New Roman"/>
              </a:rPr>
              <a:t>Д</a:t>
            </a:r>
            <a:r>
              <a:rPr dirty="0" sz="2400" spc="-60" b="1">
                <a:solidFill>
                  <a:srgbClr val="004E6C"/>
                </a:solidFill>
                <a:latin typeface="Times New Roman"/>
                <a:cs typeface="Times New Roman"/>
              </a:rPr>
              <a:t>о</a:t>
            </a:r>
            <a:r>
              <a:rPr dirty="0" sz="2400" spc="-100" b="1">
                <a:solidFill>
                  <a:srgbClr val="004E6C"/>
                </a:solidFill>
                <a:latin typeface="Times New Roman"/>
                <a:cs typeface="Times New Roman"/>
              </a:rPr>
              <a:t>х</a:t>
            </a:r>
            <a:r>
              <a:rPr dirty="0" sz="2400" spc="-75" b="1">
                <a:solidFill>
                  <a:srgbClr val="004E6C"/>
                </a:solidFill>
                <a:latin typeface="Times New Roman"/>
                <a:cs typeface="Times New Roman"/>
              </a:rPr>
              <a:t>о</a:t>
            </a:r>
            <a:r>
              <a:rPr dirty="0" sz="2400" b="1">
                <a:solidFill>
                  <a:srgbClr val="004E6C"/>
                </a:solidFill>
                <a:latin typeface="Times New Roman"/>
                <a:cs typeface="Times New Roman"/>
              </a:rPr>
              <a:t>ды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836" y="1723644"/>
            <a:ext cx="2597658" cy="86182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2355" y="1891029"/>
            <a:ext cx="1099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4E6C"/>
                </a:solidFill>
                <a:latin typeface="Times New Roman"/>
                <a:cs typeface="Times New Roman"/>
              </a:rPr>
              <a:t>Б</a:t>
            </a:r>
            <a:r>
              <a:rPr dirty="0" sz="2400" spc="-130" b="1">
                <a:solidFill>
                  <a:srgbClr val="004E6C"/>
                </a:solidFill>
                <a:latin typeface="Times New Roman"/>
                <a:cs typeface="Times New Roman"/>
              </a:rPr>
              <a:t>ю</a:t>
            </a:r>
            <a:r>
              <a:rPr dirty="0" sz="2400" b="1">
                <a:solidFill>
                  <a:srgbClr val="004E6C"/>
                </a:solidFill>
                <a:latin typeface="Times New Roman"/>
                <a:cs typeface="Times New Roman"/>
              </a:rPr>
              <a:t>д</a:t>
            </a:r>
            <a:r>
              <a:rPr dirty="0" sz="2400" spc="-40" b="1">
                <a:solidFill>
                  <a:srgbClr val="004E6C"/>
                </a:solidFill>
                <a:latin typeface="Times New Roman"/>
                <a:cs typeface="Times New Roman"/>
              </a:rPr>
              <a:t>ж</a:t>
            </a:r>
            <a:r>
              <a:rPr dirty="0" sz="2400" b="1">
                <a:solidFill>
                  <a:srgbClr val="004E6C"/>
                </a:solidFill>
                <a:latin typeface="Times New Roman"/>
                <a:cs typeface="Times New Roman"/>
              </a:rPr>
              <a:t>ет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7335" y="1723644"/>
            <a:ext cx="2596134" cy="86182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831583" y="1891029"/>
            <a:ext cx="11709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5" b="1">
                <a:solidFill>
                  <a:srgbClr val="004E6C"/>
                </a:solidFill>
                <a:latin typeface="Times New Roman"/>
                <a:cs typeface="Times New Roman"/>
              </a:rPr>
              <a:t>Расходы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9872" y="5417820"/>
            <a:ext cx="8213598" cy="130225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07516" y="5667857"/>
            <a:ext cx="760031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868044">
              <a:lnSpc>
                <a:spcPct val="100000"/>
              </a:lnSpc>
              <a:spcBef>
                <a:spcPts val="95"/>
              </a:spcBef>
            </a:pPr>
            <a:r>
              <a:rPr dirty="0" sz="1600" spc="-10" b="1" i="1">
                <a:solidFill>
                  <a:srgbClr val="004E6C"/>
                </a:solidFill>
                <a:latin typeface="Constantia"/>
                <a:cs typeface="Constantia"/>
              </a:rPr>
              <a:t>Сбалансированность</a:t>
            </a:r>
            <a:r>
              <a:rPr dirty="0" sz="1600" spc="40" b="1" i="1">
                <a:solidFill>
                  <a:srgbClr val="004E6C"/>
                </a:solidFill>
                <a:latin typeface="Constantia"/>
                <a:cs typeface="Constantia"/>
              </a:rPr>
              <a:t> </a:t>
            </a:r>
            <a:r>
              <a:rPr dirty="0" sz="1600" spc="-10" b="1" i="1">
                <a:solidFill>
                  <a:srgbClr val="004E6C"/>
                </a:solidFill>
                <a:latin typeface="Constantia"/>
                <a:cs typeface="Constantia"/>
              </a:rPr>
              <a:t>бюджета</a:t>
            </a:r>
            <a:r>
              <a:rPr dirty="0" sz="1600" spc="-5" b="1" i="1">
                <a:solidFill>
                  <a:srgbClr val="004E6C"/>
                </a:solidFill>
                <a:latin typeface="Constantia"/>
                <a:cs typeface="Constantia"/>
              </a:rPr>
              <a:t> по</a:t>
            </a:r>
            <a:r>
              <a:rPr dirty="0" sz="1600" b="1" i="1">
                <a:solidFill>
                  <a:srgbClr val="004E6C"/>
                </a:solidFill>
                <a:latin typeface="Constantia"/>
                <a:cs typeface="Constantia"/>
              </a:rPr>
              <a:t> </a:t>
            </a:r>
            <a:r>
              <a:rPr dirty="0" sz="1600" spc="-20" b="1" i="1">
                <a:solidFill>
                  <a:srgbClr val="004E6C"/>
                </a:solidFill>
                <a:latin typeface="Constantia"/>
                <a:cs typeface="Constantia"/>
              </a:rPr>
              <a:t>доходам</a:t>
            </a:r>
            <a:r>
              <a:rPr dirty="0" sz="1600" spc="15" b="1" i="1">
                <a:solidFill>
                  <a:srgbClr val="004E6C"/>
                </a:solidFill>
                <a:latin typeface="Constantia"/>
                <a:cs typeface="Constantia"/>
              </a:rPr>
              <a:t> </a:t>
            </a:r>
            <a:r>
              <a:rPr dirty="0" sz="1600" spc="-5" b="1" i="1">
                <a:solidFill>
                  <a:srgbClr val="004E6C"/>
                </a:solidFill>
                <a:latin typeface="Constantia"/>
                <a:cs typeface="Constantia"/>
              </a:rPr>
              <a:t>и</a:t>
            </a:r>
            <a:r>
              <a:rPr dirty="0" sz="1600" spc="-15" b="1" i="1">
                <a:solidFill>
                  <a:srgbClr val="004E6C"/>
                </a:solidFill>
                <a:latin typeface="Constantia"/>
                <a:cs typeface="Constantia"/>
              </a:rPr>
              <a:t> расходам</a:t>
            </a:r>
            <a:r>
              <a:rPr dirty="0" sz="1600" spc="35" b="1" i="1">
                <a:solidFill>
                  <a:srgbClr val="004E6C"/>
                </a:solidFill>
                <a:latin typeface="Constantia"/>
                <a:cs typeface="Constantia"/>
              </a:rPr>
              <a:t> </a:t>
            </a:r>
            <a:r>
              <a:rPr dirty="0" sz="1600" spc="-5" b="1" i="1">
                <a:solidFill>
                  <a:srgbClr val="004E6C"/>
                </a:solidFill>
                <a:latin typeface="Constantia"/>
                <a:cs typeface="Constantia"/>
              </a:rPr>
              <a:t>— </a:t>
            </a:r>
            <a:r>
              <a:rPr dirty="0" sz="1600" b="1" i="1">
                <a:solidFill>
                  <a:srgbClr val="004E6C"/>
                </a:solidFill>
                <a:latin typeface="Constantia"/>
                <a:cs typeface="Constantia"/>
              </a:rPr>
              <a:t> </a:t>
            </a:r>
            <a:r>
              <a:rPr dirty="0" sz="1600" spc="-10" b="1" i="1">
                <a:solidFill>
                  <a:srgbClr val="004E6C"/>
                </a:solidFill>
                <a:latin typeface="Constantia"/>
                <a:cs typeface="Constantia"/>
              </a:rPr>
              <a:t>основополагающее</a:t>
            </a:r>
            <a:r>
              <a:rPr dirty="0" sz="1600" spc="50" b="1" i="1">
                <a:solidFill>
                  <a:srgbClr val="004E6C"/>
                </a:solidFill>
                <a:latin typeface="Constantia"/>
                <a:cs typeface="Constantia"/>
              </a:rPr>
              <a:t> </a:t>
            </a:r>
            <a:r>
              <a:rPr dirty="0" sz="1600" spc="-5" b="1" i="1">
                <a:solidFill>
                  <a:srgbClr val="004E6C"/>
                </a:solidFill>
                <a:latin typeface="Constantia"/>
                <a:cs typeface="Constantia"/>
              </a:rPr>
              <a:t>требование,</a:t>
            </a:r>
            <a:r>
              <a:rPr dirty="0" sz="1600" spc="35" b="1" i="1">
                <a:solidFill>
                  <a:srgbClr val="004E6C"/>
                </a:solidFill>
                <a:latin typeface="Constantia"/>
                <a:cs typeface="Constantia"/>
              </a:rPr>
              <a:t> </a:t>
            </a:r>
            <a:r>
              <a:rPr dirty="0" sz="1600" spc="-10" b="1" i="1">
                <a:solidFill>
                  <a:srgbClr val="004E6C"/>
                </a:solidFill>
                <a:latin typeface="Constantia"/>
                <a:cs typeface="Constantia"/>
              </a:rPr>
              <a:t>предъявляемое</a:t>
            </a:r>
            <a:r>
              <a:rPr dirty="0" sz="1600" spc="30" b="1" i="1">
                <a:solidFill>
                  <a:srgbClr val="004E6C"/>
                </a:solidFill>
                <a:latin typeface="Constantia"/>
                <a:cs typeface="Constantia"/>
              </a:rPr>
              <a:t> </a:t>
            </a:r>
            <a:r>
              <a:rPr dirty="0" sz="1600" spc="-5" b="1" i="1">
                <a:solidFill>
                  <a:srgbClr val="004E6C"/>
                </a:solidFill>
                <a:latin typeface="Constantia"/>
                <a:cs typeface="Constantia"/>
              </a:rPr>
              <a:t>к</a:t>
            </a:r>
            <a:r>
              <a:rPr dirty="0" sz="1600" spc="15" b="1" i="1">
                <a:solidFill>
                  <a:srgbClr val="004E6C"/>
                </a:solidFill>
                <a:latin typeface="Constantia"/>
                <a:cs typeface="Constantia"/>
              </a:rPr>
              <a:t> </a:t>
            </a:r>
            <a:r>
              <a:rPr dirty="0" sz="1600" spc="-10" b="1" i="1">
                <a:solidFill>
                  <a:srgbClr val="004E6C"/>
                </a:solidFill>
                <a:latin typeface="Constantia"/>
                <a:cs typeface="Constantia"/>
              </a:rPr>
              <a:t>органам,</a:t>
            </a:r>
            <a:r>
              <a:rPr dirty="0" sz="1600" spc="25" b="1" i="1">
                <a:solidFill>
                  <a:srgbClr val="004E6C"/>
                </a:solidFill>
                <a:latin typeface="Constantia"/>
                <a:cs typeface="Constantia"/>
              </a:rPr>
              <a:t> </a:t>
            </a:r>
            <a:r>
              <a:rPr dirty="0" sz="1600" spc="-10" b="1" i="1">
                <a:solidFill>
                  <a:srgbClr val="004E6C"/>
                </a:solidFill>
                <a:latin typeface="Constantia"/>
                <a:cs typeface="Constantia"/>
              </a:rPr>
              <a:t>составляющим</a:t>
            </a:r>
            <a:endParaRPr sz="1600">
              <a:latin typeface="Constantia"/>
              <a:cs typeface="Constantia"/>
            </a:endParaRPr>
          </a:p>
          <a:p>
            <a:pPr marL="2411730">
              <a:lnSpc>
                <a:spcPct val="100000"/>
              </a:lnSpc>
            </a:pPr>
            <a:r>
              <a:rPr dirty="0" sz="1600" spc="-5" b="1" i="1">
                <a:solidFill>
                  <a:srgbClr val="004E6C"/>
                </a:solidFill>
                <a:latin typeface="Constantia"/>
                <a:cs typeface="Constantia"/>
              </a:rPr>
              <a:t>и</a:t>
            </a:r>
            <a:r>
              <a:rPr dirty="0" sz="1600" spc="-35" b="1" i="1">
                <a:solidFill>
                  <a:srgbClr val="004E6C"/>
                </a:solidFill>
                <a:latin typeface="Constantia"/>
                <a:cs typeface="Constantia"/>
              </a:rPr>
              <a:t> </a:t>
            </a:r>
            <a:r>
              <a:rPr dirty="0" sz="1600" spc="-10" b="1" i="1">
                <a:solidFill>
                  <a:srgbClr val="004E6C"/>
                </a:solidFill>
                <a:latin typeface="Constantia"/>
                <a:cs typeface="Constantia"/>
              </a:rPr>
              <a:t>утверждающим</a:t>
            </a:r>
            <a:r>
              <a:rPr dirty="0" sz="1600" spc="5" b="1" i="1">
                <a:solidFill>
                  <a:srgbClr val="004E6C"/>
                </a:solidFill>
                <a:latin typeface="Constantia"/>
                <a:cs typeface="Constantia"/>
              </a:rPr>
              <a:t> </a:t>
            </a:r>
            <a:r>
              <a:rPr dirty="0" sz="1600" spc="-15" b="1" i="1">
                <a:solidFill>
                  <a:srgbClr val="004E6C"/>
                </a:solidFill>
                <a:latin typeface="Constantia"/>
                <a:cs typeface="Constantia"/>
              </a:rPr>
              <a:t>бюджет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240" y="2852927"/>
            <a:ext cx="2231390" cy="2376170"/>
          </a:xfrm>
          <a:custGeom>
            <a:avLst/>
            <a:gdLst/>
            <a:ahLst/>
            <a:cxnLst/>
            <a:rect l="l" t="t" r="r" b="b"/>
            <a:pathLst>
              <a:path w="2231390" h="2376170">
                <a:moveTo>
                  <a:pt x="1859280" y="0"/>
                </a:moveTo>
                <a:lnTo>
                  <a:pt x="371868" y="0"/>
                </a:lnTo>
                <a:lnTo>
                  <a:pt x="325220" y="2897"/>
                </a:lnTo>
                <a:lnTo>
                  <a:pt x="280302" y="11357"/>
                </a:lnTo>
                <a:lnTo>
                  <a:pt x="237462" y="25031"/>
                </a:lnTo>
                <a:lnTo>
                  <a:pt x="197048" y="43571"/>
                </a:lnTo>
                <a:lnTo>
                  <a:pt x="159409" y="66627"/>
                </a:lnTo>
                <a:lnTo>
                  <a:pt x="124893" y="93851"/>
                </a:lnTo>
                <a:lnTo>
                  <a:pt x="93848" y="124896"/>
                </a:lnTo>
                <a:lnTo>
                  <a:pt x="66624" y="159411"/>
                </a:lnTo>
                <a:lnTo>
                  <a:pt x="43568" y="197049"/>
                </a:lnTo>
                <a:lnTo>
                  <a:pt x="25030" y="237461"/>
                </a:lnTo>
                <a:lnTo>
                  <a:pt x="11356" y="280299"/>
                </a:lnTo>
                <a:lnTo>
                  <a:pt x="2897" y="325213"/>
                </a:lnTo>
                <a:lnTo>
                  <a:pt x="0" y="371856"/>
                </a:lnTo>
                <a:lnTo>
                  <a:pt x="0" y="2004060"/>
                </a:lnTo>
                <a:lnTo>
                  <a:pt x="2897" y="2050702"/>
                </a:lnTo>
                <a:lnTo>
                  <a:pt x="11356" y="2095616"/>
                </a:lnTo>
                <a:lnTo>
                  <a:pt x="25030" y="2138454"/>
                </a:lnTo>
                <a:lnTo>
                  <a:pt x="43568" y="2178866"/>
                </a:lnTo>
                <a:lnTo>
                  <a:pt x="66624" y="2216504"/>
                </a:lnTo>
                <a:lnTo>
                  <a:pt x="93848" y="2251019"/>
                </a:lnTo>
                <a:lnTo>
                  <a:pt x="124893" y="2282064"/>
                </a:lnTo>
                <a:lnTo>
                  <a:pt x="159409" y="2309288"/>
                </a:lnTo>
                <a:lnTo>
                  <a:pt x="197048" y="2332344"/>
                </a:lnTo>
                <a:lnTo>
                  <a:pt x="237462" y="2350884"/>
                </a:lnTo>
                <a:lnTo>
                  <a:pt x="280302" y="2364558"/>
                </a:lnTo>
                <a:lnTo>
                  <a:pt x="325220" y="2373018"/>
                </a:lnTo>
                <a:lnTo>
                  <a:pt x="371868" y="2375916"/>
                </a:lnTo>
                <a:lnTo>
                  <a:pt x="1859280" y="2375916"/>
                </a:lnTo>
                <a:lnTo>
                  <a:pt x="1905922" y="2373018"/>
                </a:lnTo>
                <a:lnTo>
                  <a:pt x="1950836" y="2364558"/>
                </a:lnTo>
                <a:lnTo>
                  <a:pt x="1993674" y="2350884"/>
                </a:lnTo>
                <a:lnTo>
                  <a:pt x="2034086" y="2332344"/>
                </a:lnTo>
                <a:lnTo>
                  <a:pt x="2071724" y="2309288"/>
                </a:lnTo>
                <a:lnTo>
                  <a:pt x="2106239" y="2282064"/>
                </a:lnTo>
                <a:lnTo>
                  <a:pt x="2137284" y="2251019"/>
                </a:lnTo>
                <a:lnTo>
                  <a:pt x="2164508" y="2216504"/>
                </a:lnTo>
                <a:lnTo>
                  <a:pt x="2187564" y="2178866"/>
                </a:lnTo>
                <a:lnTo>
                  <a:pt x="2206104" y="2138454"/>
                </a:lnTo>
                <a:lnTo>
                  <a:pt x="2219778" y="2095616"/>
                </a:lnTo>
                <a:lnTo>
                  <a:pt x="2228238" y="2050702"/>
                </a:lnTo>
                <a:lnTo>
                  <a:pt x="2231136" y="2004060"/>
                </a:lnTo>
                <a:lnTo>
                  <a:pt x="2231136" y="371856"/>
                </a:lnTo>
                <a:lnTo>
                  <a:pt x="2228238" y="325213"/>
                </a:lnTo>
                <a:lnTo>
                  <a:pt x="2219778" y="280299"/>
                </a:lnTo>
                <a:lnTo>
                  <a:pt x="2206104" y="237461"/>
                </a:lnTo>
                <a:lnTo>
                  <a:pt x="2187564" y="197049"/>
                </a:lnTo>
                <a:lnTo>
                  <a:pt x="2164508" y="159411"/>
                </a:lnTo>
                <a:lnTo>
                  <a:pt x="2137284" y="124896"/>
                </a:lnTo>
                <a:lnTo>
                  <a:pt x="2106239" y="93851"/>
                </a:lnTo>
                <a:lnTo>
                  <a:pt x="2071724" y="66627"/>
                </a:lnTo>
                <a:lnTo>
                  <a:pt x="2034086" y="43571"/>
                </a:lnTo>
                <a:lnTo>
                  <a:pt x="1993674" y="25031"/>
                </a:lnTo>
                <a:lnTo>
                  <a:pt x="1950836" y="11357"/>
                </a:lnTo>
                <a:lnTo>
                  <a:pt x="1905922" y="2897"/>
                </a:lnTo>
                <a:lnTo>
                  <a:pt x="185928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83793" y="2831084"/>
            <a:ext cx="1852930" cy="2403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1590" marR="14604" indent="317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onstantia"/>
                <a:cs typeface="Constantia"/>
              </a:rPr>
              <a:t>(от </a:t>
            </a:r>
            <a:r>
              <a:rPr dirty="0" sz="1200" spc="-10">
                <a:latin typeface="Constantia"/>
                <a:cs typeface="Constantia"/>
              </a:rPr>
              <a:t>старонормандского </a:t>
            </a:r>
            <a:r>
              <a:rPr dirty="0" sz="1200" spc="-5">
                <a:latin typeface="Constantia"/>
                <a:cs typeface="Constantia"/>
              </a:rPr>
              <a:t> </a:t>
            </a:r>
            <a:r>
              <a:rPr dirty="0" sz="1200" spc="-5" i="1">
                <a:latin typeface="Constantia"/>
                <a:cs typeface="Constantia"/>
              </a:rPr>
              <a:t>bo</a:t>
            </a:r>
            <a:r>
              <a:rPr dirty="0" sz="1200" i="1">
                <a:latin typeface="Constantia"/>
                <a:cs typeface="Constantia"/>
              </a:rPr>
              <a:t>u</a:t>
            </a:r>
            <a:r>
              <a:rPr dirty="0" sz="1200" spc="-5" i="1">
                <a:latin typeface="Constantia"/>
                <a:cs typeface="Constantia"/>
              </a:rPr>
              <a:t>g</a:t>
            </a:r>
            <a:r>
              <a:rPr dirty="0" sz="1200" i="1">
                <a:latin typeface="Constantia"/>
                <a:cs typeface="Constantia"/>
              </a:rPr>
              <a:t>e</a:t>
            </a:r>
            <a:r>
              <a:rPr dirty="0" sz="1200" spc="-15" i="1">
                <a:latin typeface="Constantia"/>
                <a:cs typeface="Constantia"/>
              </a:rPr>
              <a:t>t</a:t>
            </a:r>
            <a:r>
              <a:rPr dirty="0" sz="1200" spc="-25" i="1">
                <a:latin typeface="Constantia"/>
                <a:cs typeface="Constantia"/>
              </a:rPr>
              <a:t>t</a:t>
            </a:r>
            <a:r>
              <a:rPr dirty="0" sz="1200" i="1">
                <a:latin typeface="Constantia"/>
                <a:cs typeface="Constantia"/>
              </a:rPr>
              <a:t>e </a:t>
            </a:r>
            <a:r>
              <a:rPr dirty="0" sz="1200">
                <a:latin typeface="Constantia"/>
                <a:cs typeface="Constantia"/>
              </a:rPr>
              <a:t>—</a:t>
            </a:r>
            <a:r>
              <a:rPr dirty="0" sz="1200" spc="-15">
                <a:latin typeface="Constantia"/>
                <a:cs typeface="Constantia"/>
              </a:rPr>
              <a:t> </a:t>
            </a:r>
            <a:r>
              <a:rPr dirty="0" sz="1200" spc="-25">
                <a:latin typeface="Constantia"/>
                <a:cs typeface="Constantia"/>
              </a:rPr>
              <a:t>к</a:t>
            </a:r>
            <a:r>
              <a:rPr dirty="0" sz="1200">
                <a:latin typeface="Constantia"/>
                <a:cs typeface="Constantia"/>
              </a:rPr>
              <a:t>ош</a:t>
            </a:r>
            <a:r>
              <a:rPr dirty="0" sz="1200" spc="-15">
                <a:latin typeface="Constantia"/>
                <a:cs typeface="Constantia"/>
              </a:rPr>
              <a:t>е</a:t>
            </a:r>
            <a:r>
              <a:rPr dirty="0" sz="1200">
                <a:latin typeface="Constantia"/>
                <a:cs typeface="Constantia"/>
              </a:rPr>
              <a:t>л</a:t>
            </a:r>
            <a:r>
              <a:rPr dirty="0" sz="1200" spc="-5">
                <a:latin typeface="Constantia"/>
                <a:cs typeface="Constantia"/>
              </a:rPr>
              <a:t>ь</a:t>
            </a:r>
            <a:r>
              <a:rPr dirty="0" sz="1200">
                <a:latin typeface="Constantia"/>
                <a:cs typeface="Constantia"/>
              </a:rPr>
              <a:t>,</a:t>
            </a:r>
            <a:r>
              <a:rPr dirty="0" sz="1200" spc="-60">
                <a:latin typeface="Constantia"/>
                <a:cs typeface="Constantia"/>
              </a:rPr>
              <a:t> </a:t>
            </a:r>
            <a:r>
              <a:rPr dirty="0" sz="1200" spc="5">
                <a:latin typeface="Constantia"/>
                <a:cs typeface="Constantia"/>
              </a:rPr>
              <a:t>с</a:t>
            </a:r>
            <a:r>
              <a:rPr dirty="0" sz="1200" spc="-5">
                <a:latin typeface="Constantia"/>
                <a:cs typeface="Constantia"/>
              </a:rPr>
              <a:t>умка,  </a:t>
            </a:r>
            <a:r>
              <a:rPr dirty="0" sz="1200" spc="-10">
                <a:latin typeface="Constantia"/>
                <a:cs typeface="Constantia"/>
              </a:rPr>
              <a:t>кожаный</a:t>
            </a:r>
            <a:r>
              <a:rPr dirty="0" sz="1200" spc="-55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мешок)</a:t>
            </a:r>
            <a:r>
              <a:rPr dirty="0" sz="1200" spc="-5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—</a:t>
            </a:r>
            <a:endParaRPr sz="1200">
              <a:latin typeface="Constantia"/>
              <a:cs typeface="Constantia"/>
            </a:endParaRPr>
          </a:p>
          <a:p>
            <a:pPr algn="ctr" marL="3175">
              <a:lnSpc>
                <a:spcPct val="100000"/>
              </a:lnSpc>
            </a:pPr>
            <a:r>
              <a:rPr dirty="0" sz="1200">
                <a:latin typeface="Constantia"/>
                <a:cs typeface="Constantia"/>
              </a:rPr>
              <a:t>форма</a:t>
            </a:r>
            <a:endParaRPr sz="1200">
              <a:latin typeface="Constantia"/>
              <a:cs typeface="Constantia"/>
            </a:endParaRPr>
          </a:p>
          <a:p>
            <a:pPr algn="ctr" marL="421005" marR="408940">
              <a:lnSpc>
                <a:spcPct val="100000"/>
              </a:lnSpc>
            </a:pPr>
            <a:r>
              <a:rPr dirty="0" sz="1200">
                <a:latin typeface="Constantia"/>
                <a:cs typeface="Constantia"/>
              </a:rPr>
              <a:t>о</a:t>
            </a:r>
            <a:r>
              <a:rPr dirty="0" sz="1200" spc="-5">
                <a:latin typeface="Constantia"/>
                <a:cs typeface="Constantia"/>
              </a:rPr>
              <a:t>б</a:t>
            </a:r>
            <a:r>
              <a:rPr dirty="0" sz="1200">
                <a:latin typeface="Constantia"/>
                <a:cs typeface="Constantia"/>
              </a:rPr>
              <a:t>ра</a:t>
            </a:r>
            <a:r>
              <a:rPr dirty="0" sz="1200" spc="-10">
                <a:latin typeface="Constantia"/>
                <a:cs typeface="Constantia"/>
              </a:rPr>
              <a:t>з</a:t>
            </a:r>
            <a:r>
              <a:rPr dirty="0" sz="1200">
                <a:latin typeface="Constantia"/>
                <a:cs typeface="Constantia"/>
              </a:rPr>
              <a:t>ования</a:t>
            </a:r>
            <a:r>
              <a:rPr dirty="0" sz="1200" spc="-35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и  </a:t>
            </a:r>
            <a:r>
              <a:rPr dirty="0" sz="1200" spc="-10">
                <a:latin typeface="Constantia"/>
                <a:cs typeface="Constantia"/>
              </a:rPr>
              <a:t>расходования</a:t>
            </a:r>
            <a:endParaRPr sz="1200">
              <a:latin typeface="Constantia"/>
              <a:cs typeface="Constantia"/>
            </a:endParaRPr>
          </a:p>
          <a:p>
            <a:pPr marL="167640" marR="159385" indent="107950">
              <a:lnSpc>
                <a:spcPct val="100000"/>
              </a:lnSpc>
            </a:pPr>
            <a:r>
              <a:rPr dirty="0" sz="1200" spc="-5">
                <a:latin typeface="Constantia"/>
                <a:cs typeface="Constantia"/>
              </a:rPr>
              <a:t>д</a:t>
            </a:r>
            <a:r>
              <a:rPr dirty="0" sz="1200">
                <a:latin typeface="Constantia"/>
                <a:cs typeface="Constantia"/>
              </a:rPr>
              <a:t>е</a:t>
            </a:r>
            <a:r>
              <a:rPr dirty="0" sz="1200" spc="10">
                <a:latin typeface="Constantia"/>
                <a:cs typeface="Constantia"/>
              </a:rPr>
              <a:t>н</a:t>
            </a:r>
            <a:r>
              <a:rPr dirty="0" sz="1200">
                <a:latin typeface="Constantia"/>
                <a:cs typeface="Constantia"/>
              </a:rPr>
              <a:t>еж</a:t>
            </a:r>
            <a:r>
              <a:rPr dirty="0" sz="1200" spc="5">
                <a:latin typeface="Constantia"/>
                <a:cs typeface="Constantia"/>
              </a:rPr>
              <a:t>н</a:t>
            </a:r>
            <a:r>
              <a:rPr dirty="0" sz="1200" spc="-5">
                <a:latin typeface="Constantia"/>
                <a:cs typeface="Constantia"/>
              </a:rPr>
              <a:t>ы</a:t>
            </a:r>
            <a:r>
              <a:rPr dirty="0" sz="1200">
                <a:latin typeface="Constantia"/>
                <a:cs typeface="Constantia"/>
              </a:rPr>
              <a:t>х</a:t>
            </a:r>
            <a:r>
              <a:rPr dirty="0" sz="1200" spc="-85">
                <a:latin typeface="Constantia"/>
                <a:cs typeface="Constantia"/>
              </a:rPr>
              <a:t> </a:t>
            </a:r>
            <a:r>
              <a:rPr dirty="0" sz="1200" spc="-5">
                <a:latin typeface="Constantia"/>
                <a:cs typeface="Constantia"/>
              </a:rPr>
              <a:t>ср</a:t>
            </a:r>
            <a:r>
              <a:rPr dirty="0" sz="1200" spc="5">
                <a:latin typeface="Constantia"/>
                <a:cs typeface="Constantia"/>
              </a:rPr>
              <a:t>е</a:t>
            </a:r>
            <a:r>
              <a:rPr dirty="0" sz="1200" spc="-5">
                <a:latin typeface="Constantia"/>
                <a:cs typeface="Constantia"/>
              </a:rPr>
              <a:t>дст</a:t>
            </a:r>
            <a:r>
              <a:rPr dirty="0" sz="1200" spc="5">
                <a:latin typeface="Constantia"/>
                <a:cs typeface="Constantia"/>
              </a:rPr>
              <a:t>в</a:t>
            </a:r>
            <a:r>
              <a:rPr dirty="0" sz="1200">
                <a:latin typeface="Constantia"/>
                <a:cs typeface="Constantia"/>
              </a:rPr>
              <a:t>,  пре</a:t>
            </a:r>
            <a:r>
              <a:rPr dirty="0" sz="1200" spc="5">
                <a:latin typeface="Constantia"/>
                <a:cs typeface="Constantia"/>
              </a:rPr>
              <a:t>д</a:t>
            </a:r>
            <a:r>
              <a:rPr dirty="0" sz="1200">
                <a:latin typeface="Constantia"/>
                <a:cs typeface="Constantia"/>
              </a:rPr>
              <a:t>назн</a:t>
            </a:r>
            <a:r>
              <a:rPr dirty="0" sz="1200" spc="-50">
                <a:latin typeface="Constantia"/>
                <a:cs typeface="Constantia"/>
              </a:rPr>
              <a:t>а</a:t>
            </a:r>
            <a:r>
              <a:rPr dirty="0" sz="1200" spc="-5">
                <a:latin typeface="Constantia"/>
                <a:cs typeface="Constantia"/>
              </a:rPr>
              <a:t>ч</a:t>
            </a:r>
            <a:r>
              <a:rPr dirty="0" sz="1200">
                <a:latin typeface="Constantia"/>
                <a:cs typeface="Constantia"/>
              </a:rPr>
              <a:t>енн</a:t>
            </a:r>
            <a:r>
              <a:rPr dirty="0" sz="1200" spc="-5">
                <a:latin typeface="Constantia"/>
                <a:cs typeface="Constantia"/>
              </a:rPr>
              <a:t>ы</a:t>
            </a:r>
            <a:r>
              <a:rPr dirty="0" sz="1200">
                <a:latin typeface="Constantia"/>
                <a:cs typeface="Constantia"/>
              </a:rPr>
              <a:t>х</a:t>
            </a:r>
            <a:r>
              <a:rPr dirty="0" sz="1200" spc="-11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для</a:t>
            </a:r>
            <a:endParaRPr sz="1200">
              <a:latin typeface="Constantia"/>
              <a:cs typeface="Constanti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200">
                <a:latin typeface="Constantia"/>
                <a:cs typeface="Constantia"/>
              </a:rPr>
              <a:t>финан</a:t>
            </a:r>
            <a:r>
              <a:rPr dirty="0" sz="1200" spc="-30">
                <a:latin typeface="Constantia"/>
                <a:cs typeface="Constantia"/>
              </a:rPr>
              <a:t>с</a:t>
            </a:r>
            <a:r>
              <a:rPr dirty="0" sz="1200">
                <a:latin typeface="Constantia"/>
                <a:cs typeface="Constantia"/>
              </a:rPr>
              <a:t>ово</a:t>
            </a:r>
            <a:r>
              <a:rPr dirty="0" sz="1200" spc="-30">
                <a:latin typeface="Constantia"/>
                <a:cs typeface="Constantia"/>
              </a:rPr>
              <a:t>г</a:t>
            </a:r>
            <a:r>
              <a:rPr dirty="0" sz="1200">
                <a:latin typeface="Constantia"/>
                <a:cs typeface="Constantia"/>
              </a:rPr>
              <a:t>о</a:t>
            </a:r>
            <a:r>
              <a:rPr dirty="0" sz="1200" spc="-75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о</a:t>
            </a:r>
            <a:r>
              <a:rPr dirty="0" sz="1200" spc="-5">
                <a:latin typeface="Constantia"/>
                <a:cs typeface="Constantia"/>
              </a:rPr>
              <a:t>б</a:t>
            </a:r>
            <a:r>
              <a:rPr dirty="0" sz="1200">
                <a:latin typeface="Constantia"/>
                <a:cs typeface="Constantia"/>
              </a:rPr>
              <a:t>еспече</a:t>
            </a:r>
            <a:r>
              <a:rPr dirty="0" sz="1200" spc="5">
                <a:latin typeface="Constantia"/>
                <a:cs typeface="Constantia"/>
              </a:rPr>
              <a:t>н</a:t>
            </a:r>
            <a:r>
              <a:rPr dirty="0" sz="1200">
                <a:latin typeface="Constantia"/>
                <a:cs typeface="Constantia"/>
              </a:rPr>
              <a:t>ия  </a:t>
            </a:r>
            <a:r>
              <a:rPr dirty="0" sz="1200" spc="-10">
                <a:latin typeface="Constantia"/>
                <a:cs typeface="Constantia"/>
              </a:rPr>
              <a:t>задач</a:t>
            </a:r>
            <a:r>
              <a:rPr dirty="0" sz="1200" spc="-5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и</a:t>
            </a:r>
            <a:r>
              <a:rPr dirty="0" sz="1200" spc="-5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функций</a:t>
            </a:r>
            <a:endParaRPr sz="1200">
              <a:latin typeface="Constantia"/>
              <a:cs typeface="Constantia"/>
            </a:endParaRPr>
          </a:p>
          <a:p>
            <a:pPr algn="ctr" marL="1270">
              <a:lnSpc>
                <a:spcPct val="100000"/>
              </a:lnSpc>
            </a:pPr>
            <a:r>
              <a:rPr dirty="0" sz="1200" spc="-10">
                <a:latin typeface="Constantia"/>
                <a:cs typeface="Constantia"/>
              </a:rPr>
              <a:t>государства</a:t>
            </a:r>
            <a:endParaRPr sz="1200">
              <a:latin typeface="Constantia"/>
              <a:cs typeface="Constantia"/>
            </a:endParaRPr>
          </a:p>
          <a:p>
            <a:pPr algn="ctr" marL="6350">
              <a:lnSpc>
                <a:spcPct val="100000"/>
              </a:lnSpc>
            </a:pPr>
            <a:r>
              <a:rPr dirty="0" sz="1200">
                <a:latin typeface="Constantia"/>
                <a:cs typeface="Constantia"/>
              </a:rPr>
              <a:t>и</a:t>
            </a:r>
            <a:r>
              <a:rPr dirty="0" sz="1200" spc="-60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ор</a:t>
            </a:r>
            <a:r>
              <a:rPr dirty="0" sz="1200" spc="-25">
                <a:latin typeface="Constantia"/>
                <a:cs typeface="Constantia"/>
              </a:rPr>
              <a:t>г</a:t>
            </a:r>
            <a:r>
              <a:rPr dirty="0" sz="1200">
                <a:latin typeface="Constantia"/>
                <a:cs typeface="Constantia"/>
              </a:rPr>
              <a:t>а</a:t>
            </a:r>
            <a:r>
              <a:rPr dirty="0" sz="1200" spc="5">
                <a:latin typeface="Constantia"/>
                <a:cs typeface="Constantia"/>
              </a:rPr>
              <a:t>н</a:t>
            </a:r>
            <a:r>
              <a:rPr dirty="0" sz="1200">
                <a:latin typeface="Constantia"/>
                <a:cs typeface="Constantia"/>
              </a:rPr>
              <a:t>ов</a:t>
            </a:r>
            <a:r>
              <a:rPr dirty="0" sz="1200" spc="-5">
                <a:latin typeface="Constantia"/>
                <a:cs typeface="Constantia"/>
              </a:rPr>
              <a:t> </a:t>
            </a:r>
            <a:r>
              <a:rPr dirty="0" sz="1200" spc="5">
                <a:latin typeface="Constantia"/>
                <a:cs typeface="Constantia"/>
              </a:rPr>
              <a:t>м</a:t>
            </a:r>
            <a:r>
              <a:rPr dirty="0" sz="1200">
                <a:latin typeface="Constantia"/>
                <a:cs typeface="Constantia"/>
              </a:rPr>
              <a:t>ес</a:t>
            </a:r>
            <a:r>
              <a:rPr dirty="0" sz="1200" spc="-5">
                <a:latin typeface="Constantia"/>
                <a:cs typeface="Constantia"/>
              </a:rPr>
              <a:t>т</a:t>
            </a:r>
            <a:r>
              <a:rPr dirty="0" sz="1200" spc="5">
                <a:latin typeface="Constantia"/>
                <a:cs typeface="Constantia"/>
              </a:rPr>
              <a:t>н</a:t>
            </a:r>
            <a:r>
              <a:rPr dirty="0" sz="1200">
                <a:latin typeface="Constantia"/>
                <a:cs typeface="Constantia"/>
              </a:rPr>
              <a:t>о</a:t>
            </a:r>
            <a:r>
              <a:rPr dirty="0" sz="1200" spc="-30">
                <a:latin typeface="Constantia"/>
                <a:cs typeface="Constantia"/>
              </a:rPr>
              <a:t>г</a:t>
            </a:r>
            <a:r>
              <a:rPr dirty="0" sz="1200">
                <a:latin typeface="Constantia"/>
                <a:cs typeface="Constantia"/>
              </a:rPr>
              <a:t>о</a:t>
            </a:r>
            <a:endParaRPr sz="1200">
              <a:latin typeface="Constantia"/>
              <a:cs typeface="Constantia"/>
            </a:endParaRPr>
          </a:p>
          <a:p>
            <a:pPr algn="ctr" marL="2540">
              <a:lnSpc>
                <a:spcPct val="100000"/>
              </a:lnSpc>
            </a:pPr>
            <a:r>
              <a:rPr dirty="0" sz="1200" spc="-5">
                <a:latin typeface="Constantia"/>
                <a:cs typeface="Constantia"/>
              </a:rPr>
              <a:t>самоуправления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48228" y="2852927"/>
            <a:ext cx="2231390" cy="2376170"/>
          </a:xfrm>
          <a:custGeom>
            <a:avLst/>
            <a:gdLst/>
            <a:ahLst/>
            <a:cxnLst/>
            <a:rect l="l" t="t" r="r" b="b"/>
            <a:pathLst>
              <a:path w="2231390" h="2376170">
                <a:moveTo>
                  <a:pt x="1859280" y="0"/>
                </a:moveTo>
                <a:lnTo>
                  <a:pt x="371856" y="0"/>
                </a:lnTo>
                <a:lnTo>
                  <a:pt x="325213" y="2897"/>
                </a:lnTo>
                <a:lnTo>
                  <a:pt x="280299" y="11357"/>
                </a:lnTo>
                <a:lnTo>
                  <a:pt x="237461" y="25031"/>
                </a:lnTo>
                <a:lnTo>
                  <a:pt x="197049" y="43571"/>
                </a:lnTo>
                <a:lnTo>
                  <a:pt x="159411" y="66627"/>
                </a:lnTo>
                <a:lnTo>
                  <a:pt x="124896" y="93851"/>
                </a:lnTo>
                <a:lnTo>
                  <a:pt x="93851" y="124896"/>
                </a:lnTo>
                <a:lnTo>
                  <a:pt x="66627" y="159411"/>
                </a:lnTo>
                <a:lnTo>
                  <a:pt x="43571" y="197049"/>
                </a:lnTo>
                <a:lnTo>
                  <a:pt x="25031" y="237461"/>
                </a:lnTo>
                <a:lnTo>
                  <a:pt x="11357" y="280299"/>
                </a:lnTo>
                <a:lnTo>
                  <a:pt x="2897" y="325213"/>
                </a:lnTo>
                <a:lnTo>
                  <a:pt x="0" y="371856"/>
                </a:lnTo>
                <a:lnTo>
                  <a:pt x="0" y="2004060"/>
                </a:lnTo>
                <a:lnTo>
                  <a:pt x="2897" y="2050702"/>
                </a:lnTo>
                <a:lnTo>
                  <a:pt x="11357" y="2095616"/>
                </a:lnTo>
                <a:lnTo>
                  <a:pt x="25031" y="2138454"/>
                </a:lnTo>
                <a:lnTo>
                  <a:pt x="43571" y="2178866"/>
                </a:lnTo>
                <a:lnTo>
                  <a:pt x="66627" y="2216504"/>
                </a:lnTo>
                <a:lnTo>
                  <a:pt x="93851" y="2251019"/>
                </a:lnTo>
                <a:lnTo>
                  <a:pt x="124896" y="2282064"/>
                </a:lnTo>
                <a:lnTo>
                  <a:pt x="159411" y="2309288"/>
                </a:lnTo>
                <a:lnTo>
                  <a:pt x="197049" y="2332344"/>
                </a:lnTo>
                <a:lnTo>
                  <a:pt x="237461" y="2350884"/>
                </a:lnTo>
                <a:lnTo>
                  <a:pt x="280299" y="2364558"/>
                </a:lnTo>
                <a:lnTo>
                  <a:pt x="325213" y="2373018"/>
                </a:lnTo>
                <a:lnTo>
                  <a:pt x="371856" y="2375916"/>
                </a:lnTo>
                <a:lnTo>
                  <a:pt x="1859280" y="2375916"/>
                </a:lnTo>
                <a:lnTo>
                  <a:pt x="1905922" y="2373018"/>
                </a:lnTo>
                <a:lnTo>
                  <a:pt x="1950836" y="2364558"/>
                </a:lnTo>
                <a:lnTo>
                  <a:pt x="1993674" y="2350884"/>
                </a:lnTo>
                <a:lnTo>
                  <a:pt x="2034086" y="2332344"/>
                </a:lnTo>
                <a:lnTo>
                  <a:pt x="2071724" y="2309288"/>
                </a:lnTo>
                <a:lnTo>
                  <a:pt x="2106239" y="2282064"/>
                </a:lnTo>
                <a:lnTo>
                  <a:pt x="2137284" y="2251019"/>
                </a:lnTo>
                <a:lnTo>
                  <a:pt x="2164508" y="2216504"/>
                </a:lnTo>
                <a:lnTo>
                  <a:pt x="2187564" y="2178866"/>
                </a:lnTo>
                <a:lnTo>
                  <a:pt x="2206104" y="2138454"/>
                </a:lnTo>
                <a:lnTo>
                  <a:pt x="2219778" y="2095616"/>
                </a:lnTo>
                <a:lnTo>
                  <a:pt x="2228238" y="2050702"/>
                </a:lnTo>
                <a:lnTo>
                  <a:pt x="2231136" y="2004060"/>
                </a:lnTo>
                <a:lnTo>
                  <a:pt x="2231136" y="371856"/>
                </a:lnTo>
                <a:lnTo>
                  <a:pt x="2228238" y="325213"/>
                </a:lnTo>
                <a:lnTo>
                  <a:pt x="2219778" y="280299"/>
                </a:lnTo>
                <a:lnTo>
                  <a:pt x="2206104" y="237461"/>
                </a:lnTo>
                <a:lnTo>
                  <a:pt x="2187564" y="197049"/>
                </a:lnTo>
                <a:lnTo>
                  <a:pt x="2164508" y="159411"/>
                </a:lnTo>
                <a:lnTo>
                  <a:pt x="2137284" y="124896"/>
                </a:lnTo>
                <a:lnTo>
                  <a:pt x="2106239" y="93851"/>
                </a:lnTo>
                <a:lnTo>
                  <a:pt x="2071724" y="66627"/>
                </a:lnTo>
                <a:lnTo>
                  <a:pt x="2034086" y="43571"/>
                </a:lnTo>
                <a:lnTo>
                  <a:pt x="1993674" y="25031"/>
                </a:lnTo>
                <a:lnTo>
                  <a:pt x="1950836" y="11357"/>
                </a:lnTo>
                <a:lnTo>
                  <a:pt x="1905922" y="2897"/>
                </a:lnTo>
                <a:lnTo>
                  <a:pt x="1859280" y="0"/>
                </a:lnTo>
                <a:close/>
              </a:path>
            </a:pathLst>
          </a:custGeom>
          <a:solidFill>
            <a:srgbClr val="58AA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676903" y="3292855"/>
            <a:ext cx="1572895" cy="1484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imes New Roman"/>
                <a:cs typeface="Times New Roman"/>
              </a:rPr>
              <a:t>поступающие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в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бюджет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денежные </a:t>
            </a:r>
            <a:r>
              <a:rPr dirty="0" sz="1200" spc="-10">
                <a:latin typeface="Times New Roman"/>
                <a:cs typeface="Times New Roman"/>
              </a:rPr>
              <a:t>средства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(налоги юридических и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физических лиц,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штрафы,</a:t>
            </a:r>
            <a:endParaRPr sz="1200">
              <a:latin typeface="Times New Roman"/>
              <a:cs typeface="Times New Roman"/>
            </a:endParaRPr>
          </a:p>
          <a:p>
            <a:pPr algn="ctr" marL="52069" marR="42545" indent="-635">
              <a:lnSpc>
                <a:spcPct val="98800"/>
              </a:lnSpc>
              <a:spcBef>
                <a:spcPts val="20"/>
              </a:spcBef>
            </a:pPr>
            <a:r>
              <a:rPr dirty="0" sz="1200" spc="-5">
                <a:latin typeface="Times New Roman"/>
                <a:cs typeface="Times New Roman"/>
              </a:rPr>
              <a:t>административные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платежи </a:t>
            </a:r>
            <a:r>
              <a:rPr dirty="0" sz="1200">
                <a:latin typeface="Times New Roman"/>
                <a:cs typeface="Times New Roman"/>
              </a:rPr>
              <a:t>и сборы</a:t>
            </a:r>
            <a:r>
              <a:rPr dirty="0" sz="1100">
                <a:latin typeface="Times New Roman"/>
                <a:cs typeface="Times New Roman"/>
              </a:rPr>
              <a:t>, </a:t>
            </a:r>
            <a:r>
              <a:rPr dirty="0" sz="11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Constantia"/>
                <a:cs typeface="Constantia"/>
              </a:rPr>
              <a:t>финан</a:t>
            </a:r>
            <a:r>
              <a:rPr dirty="0" sz="1200" spc="-30">
                <a:latin typeface="Constantia"/>
                <a:cs typeface="Constantia"/>
              </a:rPr>
              <a:t>с</a:t>
            </a:r>
            <a:r>
              <a:rPr dirty="0" sz="1200">
                <a:latin typeface="Constantia"/>
                <a:cs typeface="Constantia"/>
              </a:rPr>
              <a:t>овая</a:t>
            </a:r>
            <a:r>
              <a:rPr dirty="0" sz="1200" spc="-75">
                <a:latin typeface="Constantia"/>
                <a:cs typeface="Constantia"/>
              </a:rPr>
              <a:t> </a:t>
            </a:r>
            <a:r>
              <a:rPr dirty="0" sz="1200">
                <a:latin typeface="Constantia"/>
                <a:cs typeface="Constantia"/>
              </a:rPr>
              <a:t>помо</a:t>
            </a:r>
            <a:r>
              <a:rPr dirty="0" sz="1200" spc="5">
                <a:latin typeface="Constantia"/>
                <a:cs typeface="Constantia"/>
              </a:rPr>
              <a:t>щ</a:t>
            </a:r>
            <a:r>
              <a:rPr dirty="0" sz="1200" spc="-5">
                <a:latin typeface="Constantia"/>
                <a:cs typeface="Constantia"/>
              </a:rPr>
              <a:t>ь)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00215" y="2852927"/>
            <a:ext cx="2232660" cy="2376170"/>
          </a:xfrm>
          <a:custGeom>
            <a:avLst/>
            <a:gdLst/>
            <a:ahLst/>
            <a:cxnLst/>
            <a:rect l="l" t="t" r="r" b="b"/>
            <a:pathLst>
              <a:path w="2232659" h="2376170">
                <a:moveTo>
                  <a:pt x="1860550" y="0"/>
                </a:moveTo>
                <a:lnTo>
                  <a:pt x="372110" y="0"/>
                </a:lnTo>
                <a:lnTo>
                  <a:pt x="325438" y="2899"/>
                </a:lnTo>
                <a:lnTo>
                  <a:pt x="280494" y="11366"/>
                </a:lnTo>
                <a:lnTo>
                  <a:pt x="237629" y="25050"/>
                </a:lnTo>
                <a:lnTo>
                  <a:pt x="197190" y="43603"/>
                </a:lnTo>
                <a:lnTo>
                  <a:pt x="159526" y="66676"/>
                </a:lnTo>
                <a:lnTo>
                  <a:pt x="124986" y="93920"/>
                </a:lnTo>
                <a:lnTo>
                  <a:pt x="93920" y="124986"/>
                </a:lnTo>
                <a:lnTo>
                  <a:pt x="66676" y="159526"/>
                </a:lnTo>
                <a:lnTo>
                  <a:pt x="43603" y="197190"/>
                </a:lnTo>
                <a:lnTo>
                  <a:pt x="25050" y="237629"/>
                </a:lnTo>
                <a:lnTo>
                  <a:pt x="11366" y="280494"/>
                </a:lnTo>
                <a:lnTo>
                  <a:pt x="2899" y="325438"/>
                </a:lnTo>
                <a:lnTo>
                  <a:pt x="0" y="372110"/>
                </a:lnTo>
                <a:lnTo>
                  <a:pt x="0" y="2003806"/>
                </a:lnTo>
                <a:lnTo>
                  <a:pt x="2899" y="2050477"/>
                </a:lnTo>
                <a:lnTo>
                  <a:pt x="11366" y="2095421"/>
                </a:lnTo>
                <a:lnTo>
                  <a:pt x="25050" y="2138286"/>
                </a:lnTo>
                <a:lnTo>
                  <a:pt x="43603" y="2178725"/>
                </a:lnTo>
                <a:lnTo>
                  <a:pt x="66676" y="2216389"/>
                </a:lnTo>
                <a:lnTo>
                  <a:pt x="93920" y="2250929"/>
                </a:lnTo>
                <a:lnTo>
                  <a:pt x="124986" y="2281995"/>
                </a:lnTo>
                <a:lnTo>
                  <a:pt x="159526" y="2309239"/>
                </a:lnTo>
                <a:lnTo>
                  <a:pt x="197190" y="2332312"/>
                </a:lnTo>
                <a:lnTo>
                  <a:pt x="237629" y="2350865"/>
                </a:lnTo>
                <a:lnTo>
                  <a:pt x="280494" y="2364549"/>
                </a:lnTo>
                <a:lnTo>
                  <a:pt x="325438" y="2373016"/>
                </a:lnTo>
                <a:lnTo>
                  <a:pt x="372110" y="2375916"/>
                </a:lnTo>
                <a:lnTo>
                  <a:pt x="1860550" y="2375916"/>
                </a:lnTo>
                <a:lnTo>
                  <a:pt x="1907221" y="2373016"/>
                </a:lnTo>
                <a:lnTo>
                  <a:pt x="1952165" y="2364549"/>
                </a:lnTo>
                <a:lnTo>
                  <a:pt x="1995030" y="2350865"/>
                </a:lnTo>
                <a:lnTo>
                  <a:pt x="2035469" y="2332312"/>
                </a:lnTo>
                <a:lnTo>
                  <a:pt x="2073133" y="2309239"/>
                </a:lnTo>
                <a:lnTo>
                  <a:pt x="2107673" y="2281995"/>
                </a:lnTo>
                <a:lnTo>
                  <a:pt x="2138739" y="2250929"/>
                </a:lnTo>
                <a:lnTo>
                  <a:pt x="2165983" y="2216389"/>
                </a:lnTo>
                <a:lnTo>
                  <a:pt x="2189056" y="2178725"/>
                </a:lnTo>
                <a:lnTo>
                  <a:pt x="2207609" y="2138286"/>
                </a:lnTo>
                <a:lnTo>
                  <a:pt x="2221293" y="2095421"/>
                </a:lnTo>
                <a:lnTo>
                  <a:pt x="2229760" y="2050477"/>
                </a:lnTo>
                <a:lnTo>
                  <a:pt x="2232660" y="2003806"/>
                </a:lnTo>
                <a:lnTo>
                  <a:pt x="2232660" y="372110"/>
                </a:lnTo>
                <a:lnTo>
                  <a:pt x="2229760" y="325438"/>
                </a:lnTo>
                <a:lnTo>
                  <a:pt x="2221293" y="280494"/>
                </a:lnTo>
                <a:lnTo>
                  <a:pt x="2207609" y="237629"/>
                </a:lnTo>
                <a:lnTo>
                  <a:pt x="2189056" y="197190"/>
                </a:lnTo>
                <a:lnTo>
                  <a:pt x="2165983" y="159526"/>
                </a:lnTo>
                <a:lnTo>
                  <a:pt x="2138739" y="124986"/>
                </a:lnTo>
                <a:lnTo>
                  <a:pt x="2107673" y="93920"/>
                </a:lnTo>
                <a:lnTo>
                  <a:pt x="2073133" y="66676"/>
                </a:lnTo>
                <a:lnTo>
                  <a:pt x="2035469" y="43603"/>
                </a:lnTo>
                <a:lnTo>
                  <a:pt x="1995030" y="25050"/>
                </a:lnTo>
                <a:lnTo>
                  <a:pt x="1952165" y="11366"/>
                </a:lnTo>
                <a:lnTo>
                  <a:pt x="1907221" y="2899"/>
                </a:lnTo>
                <a:lnTo>
                  <a:pt x="1860550" y="0"/>
                </a:lnTo>
                <a:close/>
              </a:path>
            </a:pathLst>
          </a:custGeom>
          <a:solidFill>
            <a:srgbClr val="4FC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498463" y="3109976"/>
            <a:ext cx="183578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выплачиваемые </a:t>
            </a:r>
            <a:r>
              <a:rPr dirty="0" sz="1200">
                <a:latin typeface="Times New Roman"/>
                <a:cs typeface="Times New Roman"/>
              </a:rPr>
              <a:t>из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бюджета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денежные </a:t>
            </a:r>
            <a:r>
              <a:rPr dirty="0" sz="1200" spc="-5">
                <a:latin typeface="Times New Roman"/>
                <a:cs typeface="Times New Roman"/>
              </a:rPr>
              <a:t>средства </a:t>
            </a:r>
            <a:r>
              <a:rPr dirty="0" sz="1200">
                <a:latin typeface="Times New Roman"/>
                <a:cs typeface="Times New Roman"/>
              </a:rPr>
              <a:t> (социальные </a:t>
            </a:r>
            <a:r>
              <a:rPr dirty="0" sz="1200" spc="-10">
                <a:latin typeface="Times New Roman"/>
                <a:cs typeface="Times New Roman"/>
              </a:rPr>
              <a:t>выплаты </a:t>
            </a:r>
            <a:r>
              <a:rPr dirty="0" sz="1200" spc="-5">
                <a:latin typeface="Times New Roman"/>
                <a:cs typeface="Times New Roman"/>
              </a:rPr>
              <a:t> населению,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содержание </a:t>
            </a:r>
            <a:r>
              <a:rPr dirty="0" sz="1200" spc="-5">
                <a:latin typeface="Times New Roman"/>
                <a:cs typeface="Times New Roman"/>
              </a:rPr>
              <a:t> муниципальных</a:t>
            </a:r>
            <a:endParaRPr sz="1200">
              <a:latin typeface="Times New Roman"/>
              <a:cs typeface="Times New Roman"/>
            </a:endParaRPr>
          </a:p>
          <a:p>
            <a:pPr algn="ctr" marL="57785" marR="51435">
              <a:lnSpc>
                <a:spcPct val="100000"/>
              </a:lnSpc>
            </a:pPr>
            <a:r>
              <a:rPr dirty="0" sz="1200" spc="-10">
                <a:latin typeface="Times New Roman"/>
                <a:cs typeface="Times New Roman"/>
              </a:rPr>
              <a:t>учреждений </a:t>
            </a:r>
            <a:r>
              <a:rPr dirty="0" sz="1200" spc="-5">
                <a:latin typeface="Times New Roman"/>
                <a:cs typeface="Times New Roman"/>
              </a:rPr>
              <a:t>(образование,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культура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 </a:t>
            </a:r>
            <a:r>
              <a:rPr dirty="0" sz="1200" spc="-10">
                <a:latin typeface="Times New Roman"/>
                <a:cs typeface="Times New Roman"/>
              </a:rPr>
              <a:t>другие),</a:t>
            </a:r>
            <a:endParaRPr sz="1200">
              <a:latin typeface="Times New Roman"/>
              <a:cs typeface="Times New Roman"/>
            </a:endParaRPr>
          </a:p>
          <a:p>
            <a:pPr algn="ctr" marL="26034" marR="17145" indent="-1270">
              <a:lnSpc>
                <a:spcPct val="100000"/>
              </a:lnSpc>
            </a:pPr>
            <a:r>
              <a:rPr dirty="0" sz="1200" spc="-10">
                <a:latin typeface="Times New Roman"/>
                <a:cs typeface="Times New Roman"/>
              </a:rPr>
              <a:t>жилищно-коммунальное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хозяйство, </a:t>
            </a:r>
            <a:r>
              <a:rPr dirty="0" sz="1200" spc="-15">
                <a:latin typeface="Times New Roman"/>
                <a:cs typeface="Times New Roman"/>
              </a:rPr>
              <a:t>благоустройство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и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др.)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3825" y="403936"/>
            <a:ext cx="39890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/>
              <a:t>Основные</a:t>
            </a:r>
            <a:r>
              <a:rPr dirty="0" sz="3600" spc="-60"/>
              <a:t> </a:t>
            </a:r>
            <a:r>
              <a:rPr dirty="0" sz="3600" spc="-5"/>
              <a:t>понятия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819400" cy="6383655"/>
            <a:chOff x="0" y="0"/>
            <a:chExt cx="2819400" cy="6383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819399" cy="1623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228" y="1752600"/>
              <a:ext cx="1268742" cy="463067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71277" y="2136585"/>
            <a:ext cx="845819" cy="3814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ctr">
              <a:lnSpc>
                <a:spcPts val="3150"/>
              </a:lnSpc>
            </a:pPr>
            <a:r>
              <a:rPr dirty="0" sz="2800" spc="-15" b="1">
                <a:solidFill>
                  <a:srgbClr val="04607A"/>
                </a:solidFill>
                <a:latin typeface="Times New Roman"/>
                <a:cs typeface="Times New Roman"/>
              </a:rPr>
              <a:t>Формы</a:t>
            </a:r>
            <a:r>
              <a:rPr dirty="0" sz="2800" spc="-6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2800" spc="-25" b="1">
                <a:solidFill>
                  <a:srgbClr val="04607A"/>
                </a:solidFill>
                <a:latin typeface="Times New Roman"/>
                <a:cs typeface="Times New Roman"/>
              </a:rPr>
              <a:t>межбюджетных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800" spc="-20" b="1">
                <a:solidFill>
                  <a:srgbClr val="04607A"/>
                </a:solidFill>
                <a:latin typeface="Times New Roman"/>
                <a:cs typeface="Times New Roman"/>
              </a:rPr>
              <a:t>трансфертов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56360" y="1225283"/>
            <a:ext cx="7326630" cy="4574540"/>
            <a:chOff x="1356360" y="1225283"/>
            <a:chExt cx="7326630" cy="45745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9408" y="2892539"/>
              <a:ext cx="1191018" cy="9868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360" y="4837175"/>
              <a:ext cx="1171206" cy="9624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18004" y="1225283"/>
              <a:ext cx="6364986" cy="10005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489454" y="1466214"/>
            <a:ext cx="586930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5" b="1">
                <a:latin typeface="Times New Roman"/>
                <a:cs typeface="Times New Roman"/>
              </a:rPr>
              <a:t>Межбюджетные</a:t>
            </a:r>
            <a:r>
              <a:rPr dirty="0" sz="1400" spc="2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трансферты </a:t>
            </a:r>
            <a:r>
              <a:rPr dirty="0" sz="1400" spc="-5">
                <a:latin typeface="Times New Roman"/>
                <a:cs typeface="Times New Roman"/>
              </a:rPr>
              <a:t>(безвозмездные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поступления) – </a:t>
            </a:r>
            <a:r>
              <a:rPr dirty="0" sz="1400" spc="-10">
                <a:latin typeface="Times New Roman"/>
                <a:cs typeface="Times New Roman"/>
              </a:rPr>
              <a:t>это</a:t>
            </a:r>
            <a:r>
              <a:rPr dirty="0" sz="1400">
                <a:latin typeface="Times New Roman"/>
                <a:cs typeface="Times New Roman"/>
              </a:rPr>
              <a:t> денежные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средства,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направляемые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из </a:t>
            </a:r>
            <a:r>
              <a:rPr dirty="0" sz="1400" spc="-10">
                <a:latin typeface="Times New Roman"/>
                <a:cs typeface="Times New Roman"/>
              </a:rPr>
              <a:t>одного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уровня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бюджетной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системы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другой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14955" y="2650235"/>
            <a:ext cx="6275070" cy="114680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453385" y="2886582"/>
            <a:ext cx="596201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Times New Roman"/>
                <a:cs typeface="Times New Roman"/>
              </a:rPr>
              <a:t>Дотации </a:t>
            </a:r>
            <a:r>
              <a:rPr dirty="0" sz="1400" b="1">
                <a:latin typeface="Times New Roman"/>
                <a:cs typeface="Times New Roman"/>
              </a:rPr>
              <a:t>– </a:t>
            </a:r>
            <a:r>
              <a:rPr dirty="0" sz="1400" spc="-10">
                <a:latin typeface="Times New Roman"/>
                <a:cs typeface="Times New Roman"/>
              </a:rPr>
              <a:t>межбюджетные </a:t>
            </a:r>
            <a:r>
              <a:rPr dirty="0" sz="1400">
                <a:latin typeface="Times New Roman"/>
                <a:cs typeface="Times New Roman"/>
              </a:rPr>
              <a:t>трансферты, предоставляемые на </a:t>
            </a:r>
            <a:r>
              <a:rPr dirty="0" sz="1400" spc="-5">
                <a:latin typeface="Times New Roman"/>
                <a:cs typeface="Times New Roman"/>
              </a:rPr>
              <a:t>безвозмездной </a:t>
            </a:r>
            <a:r>
              <a:rPr dirty="0" sz="1400">
                <a:latin typeface="Times New Roman"/>
                <a:cs typeface="Times New Roman"/>
              </a:rPr>
              <a:t>и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безвозвратной </a:t>
            </a:r>
            <a:r>
              <a:rPr dirty="0" sz="1400" spc="5">
                <a:latin typeface="Times New Roman"/>
                <a:cs typeface="Times New Roman"/>
              </a:rPr>
              <a:t>основе </a:t>
            </a:r>
            <a:r>
              <a:rPr dirty="0" sz="1400" spc="-5">
                <a:latin typeface="Times New Roman"/>
                <a:cs typeface="Times New Roman"/>
              </a:rPr>
              <a:t>без установления направлений </a:t>
            </a:r>
            <a:r>
              <a:rPr dirty="0" sz="1400">
                <a:latin typeface="Times New Roman"/>
                <a:cs typeface="Times New Roman"/>
              </a:rPr>
              <a:t>и (или) </a:t>
            </a:r>
            <a:r>
              <a:rPr dirty="0" sz="1400" spc="-5">
                <a:latin typeface="Times New Roman"/>
                <a:cs typeface="Times New Roman"/>
              </a:rPr>
              <a:t>условий </a:t>
            </a:r>
            <a:r>
              <a:rPr dirty="0" sz="1400">
                <a:latin typeface="Times New Roman"/>
                <a:cs typeface="Times New Roman"/>
              </a:rPr>
              <a:t>их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использования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36292" y="4433328"/>
            <a:ext cx="6275070" cy="130073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482088" y="4534027"/>
            <a:ext cx="5897245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imes New Roman"/>
                <a:cs typeface="Times New Roman"/>
              </a:rPr>
              <a:t>Субсидии </a:t>
            </a:r>
            <a:r>
              <a:rPr dirty="0" sz="1400" b="1">
                <a:latin typeface="Times New Roman"/>
                <a:cs typeface="Times New Roman"/>
              </a:rPr>
              <a:t>- </a:t>
            </a:r>
            <a:r>
              <a:rPr dirty="0" sz="1400" spc="-10">
                <a:latin typeface="Times New Roman"/>
                <a:cs typeface="Times New Roman"/>
              </a:rPr>
              <a:t>бюджетные </a:t>
            </a:r>
            <a:r>
              <a:rPr dirty="0" sz="1400" spc="-5">
                <a:latin typeface="Times New Roman"/>
                <a:cs typeface="Times New Roman"/>
              </a:rPr>
              <a:t>средства, </a:t>
            </a:r>
            <a:r>
              <a:rPr dirty="0" sz="1400">
                <a:latin typeface="Times New Roman"/>
                <a:cs typeface="Times New Roman"/>
              </a:rPr>
              <a:t>предоставляемые </a:t>
            </a:r>
            <a:r>
              <a:rPr dirty="0" sz="1400" spc="-20">
                <a:latin typeface="Times New Roman"/>
                <a:cs typeface="Times New Roman"/>
              </a:rPr>
              <a:t>бюджету другого </a:t>
            </a:r>
            <a:r>
              <a:rPr dirty="0" sz="1400" spc="-5">
                <a:latin typeface="Times New Roman"/>
                <a:cs typeface="Times New Roman"/>
              </a:rPr>
              <a:t>уровня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бюджетной </a:t>
            </a:r>
            <a:r>
              <a:rPr dirty="0" sz="1400">
                <a:latin typeface="Times New Roman"/>
                <a:cs typeface="Times New Roman"/>
              </a:rPr>
              <a:t>системы </a:t>
            </a:r>
            <a:r>
              <a:rPr dirty="0" sz="1400" spc="-15">
                <a:latin typeface="Times New Roman"/>
                <a:cs typeface="Times New Roman"/>
              </a:rPr>
              <a:t>РФ, </a:t>
            </a:r>
            <a:r>
              <a:rPr dirty="0" sz="1400">
                <a:latin typeface="Times New Roman"/>
                <a:cs typeface="Times New Roman"/>
              </a:rPr>
              <a:t>в целях софинансирования </a:t>
            </a:r>
            <a:r>
              <a:rPr dirty="0" sz="1400" spc="-15">
                <a:latin typeface="Times New Roman"/>
                <a:cs typeface="Times New Roman"/>
              </a:rPr>
              <a:t>расходных </a:t>
            </a:r>
            <a:r>
              <a:rPr dirty="0" sz="1400" spc="-5">
                <a:latin typeface="Times New Roman"/>
                <a:cs typeface="Times New Roman"/>
              </a:rPr>
              <a:t>обязательств,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возникающих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выполнении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полномочий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органов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местного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самоуправления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вопросам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местного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значения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3825" y="548385"/>
            <a:ext cx="39890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/>
              <a:t>Основные</a:t>
            </a:r>
            <a:r>
              <a:rPr dirty="0" sz="3600" spc="-65"/>
              <a:t> </a:t>
            </a:r>
            <a:r>
              <a:rPr dirty="0" sz="3600" spc="-5"/>
              <a:t>понятия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457200" y="1935479"/>
            <a:ext cx="2170430" cy="1024255"/>
            <a:chOff x="457200" y="1935479"/>
            <a:chExt cx="2170430" cy="1024255"/>
          </a:xfrm>
        </p:grpSpPr>
        <p:sp>
          <p:nvSpPr>
            <p:cNvPr id="4" name="object 4"/>
            <p:cNvSpPr/>
            <p:nvPr/>
          </p:nvSpPr>
          <p:spPr>
            <a:xfrm>
              <a:off x="457200" y="1935479"/>
              <a:ext cx="2170430" cy="128270"/>
            </a:xfrm>
            <a:custGeom>
              <a:avLst/>
              <a:gdLst/>
              <a:ahLst/>
              <a:cxnLst/>
              <a:rect l="l" t="t" r="r" b="b"/>
              <a:pathLst>
                <a:path w="2170430" h="128269">
                  <a:moveTo>
                    <a:pt x="2170176" y="0"/>
                  </a:moveTo>
                  <a:lnTo>
                    <a:pt x="0" y="0"/>
                  </a:lnTo>
                  <a:lnTo>
                    <a:pt x="128015" y="128016"/>
                  </a:lnTo>
                  <a:lnTo>
                    <a:pt x="2042160" y="128016"/>
                  </a:lnTo>
                  <a:lnTo>
                    <a:pt x="2170176" y="0"/>
                  </a:lnTo>
                  <a:close/>
                </a:path>
              </a:pathLst>
            </a:custGeom>
            <a:solidFill>
              <a:srgbClr val="D3E0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200" y="2831591"/>
              <a:ext cx="2170430" cy="128270"/>
            </a:xfrm>
            <a:custGeom>
              <a:avLst/>
              <a:gdLst/>
              <a:ahLst/>
              <a:cxnLst/>
              <a:rect l="l" t="t" r="r" b="b"/>
              <a:pathLst>
                <a:path w="2170430" h="128269">
                  <a:moveTo>
                    <a:pt x="2042160" y="0"/>
                  </a:moveTo>
                  <a:lnTo>
                    <a:pt x="128015" y="0"/>
                  </a:lnTo>
                  <a:lnTo>
                    <a:pt x="0" y="128016"/>
                  </a:lnTo>
                  <a:lnTo>
                    <a:pt x="2170176" y="128016"/>
                  </a:lnTo>
                  <a:lnTo>
                    <a:pt x="2042160" y="0"/>
                  </a:lnTo>
                  <a:close/>
                </a:path>
              </a:pathLst>
            </a:custGeom>
            <a:solidFill>
              <a:srgbClr val="A1A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7200" y="1935479"/>
              <a:ext cx="128270" cy="1024255"/>
            </a:xfrm>
            <a:custGeom>
              <a:avLst/>
              <a:gdLst/>
              <a:ahLst/>
              <a:cxnLst/>
              <a:rect l="l" t="t" r="r" b="b"/>
              <a:pathLst>
                <a:path w="128270" h="1024255">
                  <a:moveTo>
                    <a:pt x="0" y="0"/>
                  </a:moveTo>
                  <a:lnTo>
                    <a:pt x="0" y="1024128"/>
                  </a:lnTo>
                  <a:lnTo>
                    <a:pt x="128015" y="896112"/>
                  </a:lnTo>
                  <a:lnTo>
                    <a:pt x="128015" y="128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9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99360" y="1935479"/>
              <a:ext cx="128270" cy="1024255"/>
            </a:xfrm>
            <a:custGeom>
              <a:avLst/>
              <a:gdLst/>
              <a:ahLst/>
              <a:cxnLst/>
              <a:rect l="l" t="t" r="r" b="b"/>
              <a:pathLst>
                <a:path w="128269" h="1024255">
                  <a:moveTo>
                    <a:pt x="128015" y="0"/>
                  </a:moveTo>
                  <a:lnTo>
                    <a:pt x="0" y="128016"/>
                  </a:lnTo>
                  <a:lnTo>
                    <a:pt x="0" y="896112"/>
                  </a:lnTo>
                  <a:lnTo>
                    <a:pt x="128015" y="1024128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79835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85216" y="2063495"/>
            <a:ext cx="1914525" cy="768350"/>
          </a:xfrm>
          <a:prstGeom prst="rect">
            <a:avLst/>
          </a:prstGeom>
          <a:solidFill>
            <a:srgbClr val="C8DA92"/>
          </a:solidFill>
        </p:spPr>
        <p:txBody>
          <a:bodyPr wrap="square" lIns="0" tIns="51435" rIns="0" bIns="0" rtlCol="0" vert="horz">
            <a:spAutoFit/>
          </a:bodyPr>
          <a:lstStyle/>
          <a:p>
            <a:pPr algn="ctr" marL="243204" marR="236220" indent="1270">
              <a:lnSpc>
                <a:spcPts val="1730"/>
              </a:lnSpc>
              <a:spcBef>
                <a:spcPts val="405"/>
              </a:spcBef>
            </a:pP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Вид 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ме</a:t>
            </a:r>
            <a:r>
              <a:rPr dirty="0" sz="1600" spc="-40" b="1">
                <a:solidFill>
                  <a:srgbClr val="04607A"/>
                </a:solidFill>
                <a:latin typeface="Times New Roman"/>
                <a:cs typeface="Times New Roman"/>
              </a:rPr>
              <a:t>ж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б</a:t>
            </a:r>
            <a:r>
              <a:rPr dirty="0" sz="1600" spc="-100" b="1">
                <a:solidFill>
                  <a:srgbClr val="04607A"/>
                </a:solidFill>
                <a:latin typeface="Times New Roman"/>
                <a:cs typeface="Times New Roman"/>
              </a:rPr>
              <a:t>ю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д</a:t>
            </a:r>
            <a:r>
              <a:rPr dirty="0" sz="1600" spc="-40" b="1">
                <a:solidFill>
                  <a:srgbClr val="04607A"/>
                </a:solidFill>
                <a:latin typeface="Times New Roman"/>
                <a:cs typeface="Times New Roman"/>
              </a:rPr>
              <a:t>ж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е</a:t>
            </a:r>
            <a:r>
              <a:rPr dirty="0" sz="1600" spc="-25" b="1">
                <a:solidFill>
                  <a:srgbClr val="04607A"/>
                </a:solidFill>
                <a:latin typeface="Times New Roman"/>
                <a:cs typeface="Times New Roman"/>
              </a:rPr>
              <a:t>т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н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ых  </a:t>
            </a:r>
            <a:r>
              <a:rPr dirty="0" sz="1600" spc="-15" b="1">
                <a:solidFill>
                  <a:srgbClr val="04607A"/>
                </a:solidFill>
                <a:latin typeface="Times New Roman"/>
                <a:cs typeface="Times New Roman"/>
              </a:rPr>
              <a:t>трансфертов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19399" cy="162306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348228" y="1917192"/>
            <a:ext cx="2087880" cy="1042669"/>
            <a:chOff x="3348228" y="1917192"/>
            <a:chExt cx="2087880" cy="1042669"/>
          </a:xfrm>
        </p:grpSpPr>
        <p:sp>
          <p:nvSpPr>
            <p:cNvPr id="11" name="object 11"/>
            <p:cNvSpPr/>
            <p:nvPr/>
          </p:nvSpPr>
          <p:spPr>
            <a:xfrm>
              <a:off x="3348228" y="1917192"/>
              <a:ext cx="2087880" cy="130810"/>
            </a:xfrm>
            <a:custGeom>
              <a:avLst/>
              <a:gdLst/>
              <a:ahLst/>
              <a:cxnLst/>
              <a:rect l="l" t="t" r="r" b="b"/>
              <a:pathLst>
                <a:path w="2087879" h="130810">
                  <a:moveTo>
                    <a:pt x="2087880" y="0"/>
                  </a:moveTo>
                  <a:lnTo>
                    <a:pt x="0" y="0"/>
                  </a:lnTo>
                  <a:lnTo>
                    <a:pt x="130301" y="130302"/>
                  </a:lnTo>
                  <a:lnTo>
                    <a:pt x="1957577" y="130302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D3E0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348228" y="2829306"/>
              <a:ext cx="2087880" cy="130810"/>
            </a:xfrm>
            <a:custGeom>
              <a:avLst/>
              <a:gdLst/>
              <a:ahLst/>
              <a:cxnLst/>
              <a:rect l="l" t="t" r="r" b="b"/>
              <a:pathLst>
                <a:path w="2087879" h="130810">
                  <a:moveTo>
                    <a:pt x="1957577" y="0"/>
                  </a:moveTo>
                  <a:lnTo>
                    <a:pt x="130301" y="0"/>
                  </a:lnTo>
                  <a:lnTo>
                    <a:pt x="0" y="130302"/>
                  </a:lnTo>
                  <a:lnTo>
                    <a:pt x="2087880" y="130302"/>
                  </a:lnTo>
                  <a:lnTo>
                    <a:pt x="1957577" y="0"/>
                  </a:lnTo>
                  <a:close/>
                </a:path>
              </a:pathLst>
            </a:custGeom>
            <a:solidFill>
              <a:srgbClr val="A1A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348228" y="1917192"/>
              <a:ext cx="130810" cy="1042669"/>
            </a:xfrm>
            <a:custGeom>
              <a:avLst/>
              <a:gdLst/>
              <a:ahLst/>
              <a:cxnLst/>
              <a:rect l="l" t="t" r="r" b="b"/>
              <a:pathLst>
                <a:path w="130810" h="1042669">
                  <a:moveTo>
                    <a:pt x="0" y="0"/>
                  </a:moveTo>
                  <a:lnTo>
                    <a:pt x="0" y="1042416"/>
                  </a:lnTo>
                  <a:lnTo>
                    <a:pt x="130301" y="912113"/>
                  </a:lnTo>
                  <a:lnTo>
                    <a:pt x="130301" y="130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9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05806" y="1917192"/>
              <a:ext cx="130810" cy="1042669"/>
            </a:xfrm>
            <a:custGeom>
              <a:avLst/>
              <a:gdLst/>
              <a:ahLst/>
              <a:cxnLst/>
              <a:rect l="l" t="t" r="r" b="b"/>
              <a:pathLst>
                <a:path w="130810" h="1042669">
                  <a:moveTo>
                    <a:pt x="130302" y="0"/>
                  </a:moveTo>
                  <a:lnTo>
                    <a:pt x="0" y="130302"/>
                  </a:lnTo>
                  <a:lnTo>
                    <a:pt x="0" y="912113"/>
                  </a:lnTo>
                  <a:lnTo>
                    <a:pt x="130302" y="1042416"/>
                  </a:lnTo>
                  <a:lnTo>
                    <a:pt x="130302" y="0"/>
                  </a:lnTo>
                  <a:close/>
                </a:path>
              </a:pathLst>
            </a:custGeom>
            <a:solidFill>
              <a:srgbClr val="79835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478529" y="2047494"/>
            <a:ext cx="1827530" cy="782320"/>
          </a:xfrm>
          <a:prstGeom prst="rect">
            <a:avLst/>
          </a:prstGeom>
          <a:solidFill>
            <a:srgbClr val="C8DA92"/>
          </a:solidFill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</a:pPr>
            <a:r>
              <a:rPr dirty="0" sz="1800" spc="-5" b="1">
                <a:solidFill>
                  <a:srgbClr val="04607A"/>
                </a:solidFill>
                <a:latin typeface="Times New Roman"/>
                <a:cs typeface="Times New Roman"/>
              </a:rPr>
              <a:t>Определение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62115" y="1917192"/>
            <a:ext cx="2054860" cy="1042669"/>
            <a:chOff x="6262115" y="1917192"/>
            <a:chExt cx="2054860" cy="1042669"/>
          </a:xfrm>
        </p:grpSpPr>
        <p:sp>
          <p:nvSpPr>
            <p:cNvPr id="17" name="object 17"/>
            <p:cNvSpPr/>
            <p:nvPr/>
          </p:nvSpPr>
          <p:spPr>
            <a:xfrm>
              <a:off x="6262115" y="1917192"/>
              <a:ext cx="2054860" cy="130810"/>
            </a:xfrm>
            <a:custGeom>
              <a:avLst/>
              <a:gdLst/>
              <a:ahLst/>
              <a:cxnLst/>
              <a:rect l="l" t="t" r="r" b="b"/>
              <a:pathLst>
                <a:path w="2054859" h="130810">
                  <a:moveTo>
                    <a:pt x="2054352" y="0"/>
                  </a:moveTo>
                  <a:lnTo>
                    <a:pt x="0" y="0"/>
                  </a:lnTo>
                  <a:lnTo>
                    <a:pt x="130301" y="130302"/>
                  </a:lnTo>
                  <a:lnTo>
                    <a:pt x="1924050" y="130302"/>
                  </a:lnTo>
                  <a:lnTo>
                    <a:pt x="2054352" y="0"/>
                  </a:lnTo>
                  <a:close/>
                </a:path>
              </a:pathLst>
            </a:custGeom>
            <a:solidFill>
              <a:srgbClr val="D3E0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262115" y="2829306"/>
              <a:ext cx="2054860" cy="130810"/>
            </a:xfrm>
            <a:custGeom>
              <a:avLst/>
              <a:gdLst/>
              <a:ahLst/>
              <a:cxnLst/>
              <a:rect l="l" t="t" r="r" b="b"/>
              <a:pathLst>
                <a:path w="2054859" h="130810">
                  <a:moveTo>
                    <a:pt x="1924050" y="0"/>
                  </a:moveTo>
                  <a:lnTo>
                    <a:pt x="130301" y="0"/>
                  </a:lnTo>
                  <a:lnTo>
                    <a:pt x="0" y="130302"/>
                  </a:lnTo>
                  <a:lnTo>
                    <a:pt x="2054352" y="130302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A1A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262115" y="1917192"/>
              <a:ext cx="130810" cy="1042669"/>
            </a:xfrm>
            <a:custGeom>
              <a:avLst/>
              <a:gdLst/>
              <a:ahLst/>
              <a:cxnLst/>
              <a:rect l="l" t="t" r="r" b="b"/>
              <a:pathLst>
                <a:path w="130810" h="1042669">
                  <a:moveTo>
                    <a:pt x="0" y="0"/>
                  </a:moveTo>
                  <a:lnTo>
                    <a:pt x="0" y="1042416"/>
                  </a:lnTo>
                  <a:lnTo>
                    <a:pt x="130301" y="912113"/>
                  </a:lnTo>
                  <a:lnTo>
                    <a:pt x="130301" y="130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9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186165" y="1917192"/>
              <a:ext cx="130810" cy="1042669"/>
            </a:xfrm>
            <a:custGeom>
              <a:avLst/>
              <a:gdLst/>
              <a:ahLst/>
              <a:cxnLst/>
              <a:rect l="l" t="t" r="r" b="b"/>
              <a:pathLst>
                <a:path w="130809" h="1042669">
                  <a:moveTo>
                    <a:pt x="130301" y="0"/>
                  </a:moveTo>
                  <a:lnTo>
                    <a:pt x="0" y="130302"/>
                  </a:lnTo>
                  <a:lnTo>
                    <a:pt x="0" y="912113"/>
                  </a:lnTo>
                  <a:lnTo>
                    <a:pt x="130301" y="1042416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79835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6392417" y="2047494"/>
            <a:ext cx="1793875" cy="782320"/>
          </a:xfrm>
          <a:prstGeom prst="rect">
            <a:avLst/>
          </a:prstGeom>
          <a:solidFill>
            <a:srgbClr val="C8DA92"/>
          </a:solidFill>
        </p:spPr>
        <p:txBody>
          <a:bodyPr wrap="square" lIns="0" tIns="0" rIns="0" bIns="0" rtlCol="0" vert="horz">
            <a:spAutoFit/>
          </a:bodyPr>
          <a:lstStyle/>
          <a:p>
            <a:pPr marL="348615">
              <a:lnSpc>
                <a:spcPts val="1770"/>
              </a:lnSpc>
            </a:pP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Аналогия</a:t>
            </a:r>
            <a:r>
              <a:rPr dirty="0" sz="1600" spc="-4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в</a:t>
            </a:r>
            <a:endParaRPr sz="1600">
              <a:latin typeface="Times New Roman"/>
              <a:cs typeface="Times New Roman"/>
            </a:endParaRPr>
          </a:p>
          <a:p>
            <a:pPr marL="496570" marR="465455" indent="-58419">
              <a:lnSpc>
                <a:spcPct val="100000"/>
              </a:lnSpc>
            </a:pPr>
            <a:r>
              <a:rPr dirty="0" sz="1600" spc="15" b="1">
                <a:solidFill>
                  <a:srgbClr val="04607A"/>
                </a:solidFill>
                <a:latin typeface="Times New Roman"/>
                <a:cs typeface="Times New Roman"/>
              </a:rPr>
              <a:t>с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еме</a:t>
            </a:r>
            <a:r>
              <a:rPr dirty="0" sz="1600" b="1">
                <a:solidFill>
                  <a:srgbClr val="04607A"/>
                </a:solidFill>
                <a:latin typeface="Times New Roman"/>
                <a:cs typeface="Times New Roman"/>
              </a:rPr>
              <a:t>й</a:t>
            </a:r>
            <a:r>
              <a:rPr dirty="0" sz="1600" spc="-10" b="1">
                <a:solidFill>
                  <a:srgbClr val="04607A"/>
                </a:solidFill>
                <a:latin typeface="Times New Roman"/>
                <a:cs typeface="Times New Roman"/>
              </a:rPr>
              <a:t>н</a:t>
            </a:r>
            <a:r>
              <a:rPr dirty="0" sz="1600" spc="-35" b="1">
                <a:solidFill>
                  <a:srgbClr val="04607A"/>
                </a:solidFill>
                <a:latin typeface="Times New Roman"/>
                <a:cs typeface="Times New Roman"/>
              </a:rPr>
              <a:t>о</a:t>
            </a:r>
            <a:r>
              <a:rPr dirty="0" sz="1600" spc="-5" b="1">
                <a:solidFill>
                  <a:srgbClr val="04607A"/>
                </a:solidFill>
                <a:latin typeface="Times New Roman"/>
                <a:cs typeface="Times New Roman"/>
              </a:rPr>
              <a:t>м  </a:t>
            </a:r>
            <a:r>
              <a:rPr dirty="0" sz="1600" spc="-25" b="1">
                <a:solidFill>
                  <a:srgbClr val="04607A"/>
                </a:solidFill>
                <a:latin typeface="Times New Roman"/>
                <a:cs typeface="Times New Roman"/>
              </a:rPr>
              <a:t>бюджете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863" y="3468623"/>
            <a:ext cx="2474214" cy="144094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07770" y="3530930"/>
            <a:ext cx="100901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16205" marR="107950" indent="63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Дотации </a:t>
            </a:r>
            <a:r>
              <a:rPr dirty="0" sz="1200" spc="5" b="1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(от </a:t>
            </a:r>
            <a:r>
              <a:rPr dirty="0" sz="1200" spc="-35">
                <a:latin typeface="Times New Roman"/>
                <a:cs typeface="Times New Roman"/>
              </a:rPr>
              <a:t>лат.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«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Dotation»)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–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дар,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latin typeface="Times New Roman"/>
                <a:cs typeface="Times New Roman"/>
              </a:rPr>
              <a:t>пожертвование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863" y="4968252"/>
            <a:ext cx="2474214" cy="140589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94384" y="5041772"/>
            <a:ext cx="106870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imes New Roman"/>
                <a:cs typeface="Times New Roman"/>
              </a:rPr>
              <a:t>Субсидии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Times New Roman"/>
                <a:cs typeface="Times New Roman"/>
              </a:rPr>
              <a:t>(от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40">
                <a:latin typeface="Times New Roman"/>
                <a:cs typeface="Times New Roman"/>
              </a:rPr>
              <a:t>лат.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Times New Roman"/>
                <a:cs typeface="Times New Roman"/>
              </a:rPr>
              <a:t>«</a:t>
            </a:r>
            <a:r>
              <a:rPr dirty="0" sz="1400">
                <a:latin typeface="Times New Roman"/>
                <a:cs typeface="Times New Roman"/>
              </a:rPr>
              <a:t>Su</a:t>
            </a:r>
            <a:r>
              <a:rPr dirty="0" sz="1400" spc="5">
                <a:latin typeface="Times New Roman"/>
                <a:cs typeface="Times New Roman"/>
              </a:rPr>
              <a:t>b</a:t>
            </a:r>
            <a:r>
              <a:rPr dirty="0" sz="1400">
                <a:latin typeface="Times New Roman"/>
                <a:cs typeface="Times New Roman"/>
              </a:rPr>
              <a:t>s</a:t>
            </a:r>
            <a:r>
              <a:rPr dirty="0" sz="1400">
                <a:latin typeface="Times New Roman"/>
                <a:cs typeface="Times New Roman"/>
              </a:rPr>
              <a:t>id</a:t>
            </a:r>
            <a:r>
              <a:rPr dirty="0" sz="1400" spc="-10">
                <a:latin typeface="Times New Roman"/>
                <a:cs typeface="Times New Roman"/>
              </a:rPr>
              <a:t>i</a:t>
            </a:r>
            <a:r>
              <a:rPr dirty="0" sz="1400">
                <a:latin typeface="Times New Roman"/>
                <a:cs typeface="Times New Roman"/>
              </a:rPr>
              <a:t>u</a:t>
            </a:r>
            <a:r>
              <a:rPr dirty="0" sz="1400" spc="-10">
                <a:latin typeface="Times New Roman"/>
                <a:cs typeface="Times New Roman"/>
              </a:rPr>
              <a:t>m</a:t>
            </a:r>
            <a:r>
              <a:rPr dirty="0" sz="1400">
                <a:latin typeface="Times New Roman"/>
                <a:cs typeface="Times New Roman"/>
              </a:rPr>
              <a:t>»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поддержка)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316223" y="3360420"/>
            <a:ext cx="2501900" cy="3093085"/>
            <a:chOff x="3316223" y="3360420"/>
            <a:chExt cx="2501900" cy="3093085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6223" y="3360420"/>
              <a:ext cx="2474214" cy="161162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2131" y="4841748"/>
              <a:ext cx="2475738" cy="161163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3787266" y="3602228"/>
            <a:ext cx="140843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Предоставляются 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без</a:t>
            </a:r>
            <a:r>
              <a:rPr dirty="0" sz="1200" spc="-5" b="1">
                <a:latin typeface="Times New Roman"/>
                <a:cs typeface="Times New Roman"/>
              </a:rPr>
              <a:t> определения 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конкретной</a:t>
            </a:r>
            <a:r>
              <a:rPr dirty="0" sz="1200" spc="-7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цели</a:t>
            </a:r>
            <a:r>
              <a:rPr dirty="0" sz="1200" spc="-3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их </a:t>
            </a:r>
            <a:r>
              <a:rPr dirty="0" sz="1200" spc="-28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использования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96080" y="5007991"/>
            <a:ext cx="146240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imes New Roman"/>
                <a:cs typeface="Times New Roman"/>
              </a:rPr>
              <a:t>Предоставляются</a:t>
            </a:r>
            <a:r>
              <a:rPr dirty="0" sz="1200" spc="-4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на </a:t>
            </a:r>
            <a:r>
              <a:rPr dirty="0" sz="1200" spc="-285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условиях долевого </a:t>
            </a:r>
            <a:r>
              <a:rPr dirty="0" sz="1200" spc="-5" b="1">
                <a:latin typeface="Times New Roman"/>
                <a:cs typeface="Times New Roman"/>
              </a:rPr>
              <a:t> софинансирования 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расходов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Times New Roman"/>
                <a:cs typeface="Times New Roman"/>
              </a:rPr>
              <a:t>других </a:t>
            </a:r>
            <a:r>
              <a:rPr dirty="0" sz="1200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бюджетов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830823" y="3113532"/>
            <a:ext cx="2498725" cy="2896870"/>
            <a:chOff x="5830823" y="3113532"/>
            <a:chExt cx="2498725" cy="2896870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6543" y="3113532"/>
              <a:ext cx="2452878" cy="15384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30823" y="4506468"/>
              <a:ext cx="2481833" cy="150342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728586" y="3674109"/>
            <a:ext cx="129222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Вы даете </a:t>
            </a:r>
            <a:r>
              <a:rPr dirty="0" sz="1200" spc="-5">
                <a:latin typeface="Times New Roman"/>
                <a:cs typeface="Times New Roman"/>
              </a:rPr>
              <a:t>своему 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ребенку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карманные </a:t>
            </a:r>
            <a:r>
              <a:rPr dirty="0" sz="1200" spc="-285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деньги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29476" y="4982083"/>
            <a:ext cx="1417320" cy="986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40005" marR="34290" indent="635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latin typeface="Times New Roman"/>
                <a:cs typeface="Times New Roman"/>
              </a:rPr>
              <a:t>Вы </a:t>
            </a:r>
            <a:r>
              <a:rPr dirty="0" sz="1050" spc="-5" b="1">
                <a:latin typeface="Times New Roman"/>
                <a:cs typeface="Times New Roman"/>
              </a:rPr>
              <a:t>«добавляете» </a:t>
            </a:r>
            <a:r>
              <a:rPr dirty="0" sz="1050" b="1">
                <a:latin typeface="Times New Roman"/>
                <a:cs typeface="Times New Roman"/>
              </a:rPr>
              <a:t> </a:t>
            </a:r>
            <a:r>
              <a:rPr dirty="0" sz="1050" b="1">
                <a:latin typeface="Times New Roman"/>
                <a:cs typeface="Times New Roman"/>
              </a:rPr>
              <a:t>ден</a:t>
            </a:r>
            <a:r>
              <a:rPr dirty="0" sz="1050" spc="-5" b="1">
                <a:latin typeface="Times New Roman"/>
                <a:cs typeface="Times New Roman"/>
              </a:rPr>
              <a:t>ьг</a:t>
            </a:r>
            <a:r>
              <a:rPr dirty="0" sz="1050" b="1">
                <a:latin typeface="Times New Roman"/>
                <a:cs typeface="Times New Roman"/>
              </a:rPr>
              <a:t>и</a:t>
            </a:r>
            <a:r>
              <a:rPr dirty="0" sz="1050" spc="-45" b="1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для</a:t>
            </a:r>
            <a:r>
              <a:rPr dirty="0" sz="1050" spc="-5">
                <a:latin typeface="Times New Roman"/>
                <a:cs typeface="Times New Roman"/>
              </a:rPr>
              <a:t> </a:t>
            </a:r>
            <a:r>
              <a:rPr dirty="0" sz="1050" spc="-10">
                <a:latin typeface="Times New Roman"/>
                <a:cs typeface="Times New Roman"/>
              </a:rPr>
              <a:t>т</a:t>
            </a:r>
            <a:r>
              <a:rPr dirty="0" sz="1050">
                <a:latin typeface="Times New Roman"/>
                <a:cs typeface="Times New Roman"/>
              </a:rPr>
              <a:t>ого,</a:t>
            </a:r>
            <a:r>
              <a:rPr dirty="0" sz="1050" spc="-15">
                <a:latin typeface="Times New Roman"/>
                <a:cs typeface="Times New Roman"/>
              </a:rPr>
              <a:t> </a:t>
            </a:r>
            <a:r>
              <a:rPr dirty="0" sz="1050" spc="-5">
                <a:latin typeface="Times New Roman"/>
                <a:cs typeface="Times New Roman"/>
              </a:rPr>
              <a:t>ч</a:t>
            </a:r>
            <a:r>
              <a:rPr dirty="0" sz="1050" spc="-10">
                <a:latin typeface="Times New Roman"/>
                <a:cs typeface="Times New Roman"/>
              </a:rPr>
              <a:t>т</a:t>
            </a:r>
            <a:r>
              <a:rPr dirty="0" sz="1050">
                <a:latin typeface="Times New Roman"/>
                <a:cs typeface="Times New Roman"/>
              </a:rPr>
              <a:t>обы  </a:t>
            </a:r>
            <a:r>
              <a:rPr dirty="0" sz="1050">
                <a:latin typeface="Times New Roman"/>
                <a:cs typeface="Times New Roman"/>
              </a:rPr>
              <a:t>ребенок </a:t>
            </a:r>
            <a:r>
              <a:rPr dirty="0" sz="1050" spc="-5">
                <a:latin typeface="Times New Roman"/>
                <a:cs typeface="Times New Roman"/>
              </a:rPr>
              <a:t>купил </a:t>
            </a:r>
            <a:r>
              <a:rPr dirty="0" sz="1050">
                <a:latin typeface="Times New Roman"/>
                <a:cs typeface="Times New Roman"/>
              </a:rPr>
              <a:t>себе </a:t>
            </a:r>
            <a:r>
              <a:rPr dirty="0" sz="1050" spc="5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новый</a:t>
            </a:r>
            <a:r>
              <a:rPr dirty="0" sz="1050" spc="-30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телефон</a:t>
            </a: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50" spc="-5">
                <a:latin typeface="Times New Roman"/>
                <a:cs typeface="Times New Roman"/>
              </a:rPr>
              <a:t>(а</a:t>
            </a:r>
            <a:r>
              <a:rPr dirty="0" sz="1050" spc="-20">
                <a:latin typeface="Times New Roman"/>
                <a:cs typeface="Times New Roman"/>
              </a:rPr>
              <a:t> </a:t>
            </a:r>
            <a:r>
              <a:rPr dirty="0" sz="1050" b="1">
                <a:latin typeface="Times New Roman"/>
                <a:cs typeface="Times New Roman"/>
              </a:rPr>
              <a:t>остальные</a:t>
            </a:r>
            <a:r>
              <a:rPr dirty="0" sz="1050" spc="-65" b="1">
                <a:latin typeface="Times New Roman"/>
                <a:cs typeface="Times New Roman"/>
              </a:rPr>
              <a:t> </a:t>
            </a:r>
            <a:r>
              <a:rPr dirty="0" sz="1050" b="1">
                <a:latin typeface="Times New Roman"/>
                <a:cs typeface="Times New Roman"/>
              </a:rPr>
              <a:t>деньги</a:t>
            </a:r>
            <a:r>
              <a:rPr dirty="0" sz="1050" spc="-60" b="1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он</a:t>
            </a: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50" b="1">
                <a:latin typeface="Times New Roman"/>
                <a:cs typeface="Times New Roman"/>
              </a:rPr>
              <a:t>нако</a:t>
            </a:r>
            <a:r>
              <a:rPr dirty="0" sz="1050" spc="-10" b="1">
                <a:latin typeface="Times New Roman"/>
                <a:cs typeface="Times New Roman"/>
              </a:rPr>
              <a:t>пи</a:t>
            </a:r>
            <a:r>
              <a:rPr dirty="0" sz="1050" b="1">
                <a:latin typeface="Times New Roman"/>
                <a:cs typeface="Times New Roman"/>
              </a:rPr>
              <a:t>л</a:t>
            </a:r>
            <a:r>
              <a:rPr dirty="0" sz="1050" spc="-40" b="1">
                <a:latin typeface="Times New Roman"/>
                <a:cs typeface="Times New Roman"/>
              </a:rPr>
              <a:t> </a:t>
            </a:r>
            <a:r>
              <a:rPr dirty="0" sz="1050">
                <a:latin typeface="Times New Roman"/>
                <a:cs typeface="Times New Roman"/>
              </a:rPr>
              <a:t>сам)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3825" y="620395"/>
            <a:ext cx="39890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/>
              <a:t>Основные</a:t>
            </a:r>
            <a:r>
              <a:rPr dirty="0" sz="3600" spc="-65"/>
              <a:t> </a:t>
            </a:r>
            <a:r>
              <a:rPr dirty="0" sz="3600" spc="-5"/>
              <a:t>понятия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518525" cy="2383155"/>
            <a:chOff x="0" y="0"/>
            <a:chExt cx="8518525" cy="23831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819399" cy="1623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172" y="1568196"/>
              <a:ext cx="7523226" cy="81457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882396" y="3066288"/>
            <a:ext cx="2887345" cy="2163445"/>
            <a:chOff x="882396" y="3066288"/>
            <a:chExt cx="2887345" cy="216344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760" y="3832860"/>
              <a:ext cx="1732026" cy="1396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396" y="3066288"/>
              <a:ext cx="2887217" cy="152476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567171" y="2735579"/>
            <a:ext cx="2581275" cy="2500630"/>
            <a:chOff x="5567171" y="2735579"/>
            <a:chExt cx="2581275" cy="250063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9047" y="3832859"/>
              <a:ext cx="1732026" cy="14028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67171" y="2735579"/>
              <a:ext cx="2580894" cy="232333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902956" y="3949700"/>
            <a:ext cx="8807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solidFill>
                  <a:srgbClr val="04607A"/>
                </a:solidFill>
                <a:latin typeface="Constantia"/>
                <a:cs typeface="Constantia"/>
              </a:rPr>
              <a:t>Р</a:t>
            </a:r>
            <a:r>
              <a:rPr dirty="0" sz="1800">
                <a:solidFill>
                  <a:srgbClr val="04607A"/>
                </a:solidFill>
                <a:latin typeface="Constantia"/>
                <a:cs typeface="Constantia"/>
              </a:rPr>
              <a:t>ас</a:t>
            </a:r>
            <a:r>
              <a:rPr dirty="0" sz="1800" spc="-55">
                <a:solidFill>
                  <a:srgbClr val="04607A"/>
                </a:solidFill>
                <a:latin typeface="Constantia"/>
                <a:cs typeface="Constantia"/>
              </a:rPr>
              <a:t>х</a:t>
            </a:r>
            <a:r>
              <a:rPr dirty="0" sz="1800" spc="-50">
                <a:solidFill>
                  <a:srgbClr val="04607A"/>
                </a:solidFill>
                <a:latin typeface="Constantia"/>
                <a:cs typeface="Constantia"/>
              </a:rPr>
              <a:t>о</a:t>
            </a:r>
            <a:r>
              <a:rPr dirty="0" sz="1800">
                <a:solidFill>
                  <a:srgbClr val="04607A"/>
                </a:solidFill>
                <a:latin typeface="Constantia"/>
                <a:cs typeface="Constantia"/>
              </a:rPr>
              <a:t>ды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540" y="3957320"/>
            <a:ext cx="772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solidFill>
                  <a:srgbClr val="04607A"/>
                </a:solidFill>
                <a:latin typeface="Times New Roman"/>
                <a:cs typeface="Times New Roman"/>
              </a:rPr>
              <a:t>Доходы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6208" y="5142675"/>
            <a:ext cx="2276475" cy="54165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51435">
              <a:lnSpc>
                <a:spcPct val="100000"/>
              </a:lnSpc>
              <a:spcBef>
                <a:spcPts val="210"/>
              </a:spcBef>
            </a:pPr>
            <a:r>
              <a:rPr dirty="0" sz="1600">
                <a:latin typeface="Times New Roman"/>
                <a:cs typeface="Times New Roman"/>
              </a:rPr>
              <a:t>Дефицит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dirty="0" sz="1600" spc="-20" i="1">
                <a:latin typeface="Times New Roman"/>
                <a:cs typeface="Times New Roman"/>
              </a:rPr>
              <a:t>(расходы</a:t>
            </a:r>
            <a:r>
              <a:rPr dirty="0" sz="1600" spc="10" i="1">
                <a:latin typeface="Times New Roman"/>
                <a:cs typeface="Times New Roman"/>
              </a:rPr>
              <a:t> </a:t>
            </a:r>
            <a:r>
              <a:rPr dirty="0" sz="1600" spc="-15" i="1">
                <a:latin typeface="Times New Roman"/>
                <a:cs typeface="Times New Roman"/>
              </a:rPr>
              <a:t>больше</a:t>
            </a:r>
            <a:r>
              <a:rPr dirty="0" sz="1600" spc="-10" i="1">
                <a:latin typeface="Times New Roman"/>
                <a:cs typeface="Times New Roman"/>
              </a:rPr>
              <a:t> </a:t>
            </a:r>
            <a:r>
              <a:rPr dirty="0" sz="1600" spc="-15" i="1">
                <a:latin typeface="Times New Roman"/>
                <a:cs typeface="Times New Roman"/>
              </a:rPr>
              <a:t>доходов)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51346" y="5142675"/>
            <a:ext cx="2278380" cy="54165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573405">
              <a:lnSpc>
                <a:spcPct val="100000"/>
              </a:lnSpc>
              <a:spcBef>
                <a:spcPts val="210"/>
              </a:spcBef>
            </a:pPr>
            <a:r>
              <a:rPr dirty="0" sz="1600" spc="-5">
                <a:latin typeface="Times New Roman"/>
                <a:cs typeface="Times New Roman"/>
              </a:rPr>
              <a:t>Профицит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600" spc="-20" i="1">
                <a:latin typeface="Times New Roman"/>
                <a:cs typeface="Times New Roman"/>
              </a:rPr>
              <a:t>(доходы</a:t>
            </a:r>
            <a:r>
              <a:rPr dirty="0" sz="1600" spc="15" i="1">
                <a:latin typeface="Times New Roman"/>
                <a:cs typeface="Times New Roman"/>
              </a:rPr>
              <a:t> </a:t>
            </a:r>
            <a:r>
              <a:rPr dirty="0" sz="1600" spc="-15" i="1">
                <a:latin typeface="Times New Roman"/>
                <a:cs typeface="Times New Roman"/>
              </a:rPr>
              <a:t>больше расходов)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2375" y="1774317"/>
            <a:ext cx="7096759" cy="1506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73990">
              <a:lnSpc>
                <a:spcPct val="100000"/>
              </a:lnSpc>
              <a:spcBef>
                <a:spcPts val="105"/>
              </a:spcBef>
            </a:pPr>
            <a:r>
              <a:rPr dirty="0" sz="2000" spc="-30" b="1">
                <a:solidFill>
                  <a:srgbClr val="04607A"/>
                </a:solidFill>
                <a:latin typeface="Times New Roman"/>
                <a:cs typeface="Times New Roman"/>
              </a:rPr>
              <a:t>Доходы</a:t>
            </a:r>
            <a:r>
              <a:rPr dirty="0" sz="2000" spc="-3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4607A"/>
                </a:solidFill>
                <a:latin typeface="Times New Roman"/>
                <a:cs typeface="Times New Roman"/>
              </a:rPr>
              <a:t>–</a:t>
            </a:r>
            <a:r>
              <a:rPr dirty="0" sz="2000" spc="-1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04607A"/>
                </a:solidFill>
                <a:latin typeface="Times New Roman"/>
                <a:cs typeface="Times New Roman"/>
              </a:rPr>
              <a:t>Расходы</a:t>
            </a:r>
            <a:r>
              <a:rPr dirty="0" sz="2000" spc="-3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4607A"/>
                </a:solidFill>
                <a:latin typeface="Times New Roman"/>
                <a:cs typeface="Times New Roman"/>
              </a:rPr>
              <a:t>=</a:t>
            </a:r>
            <a:r>
              <a:rPr dirty="0" sz="2000" spc="-2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4607A"/>
                </a:solidFill>
                <a:latin typeface="Times New Roman"/>
                <a:cs typeface="Times New Roman"/>
              </a:rPr>
              <a:t>Дефицит </a:t>
            </a:r>
            <a:r>
              <a:rPr dirty="0" sz="2000" spc="-5" b="1">
                <a:solidFill>
                  <a:srgbClr val="04607A"/>
                </a:solidFill>
                <a:latin typeface="Times New Roman"/>
                <a:cs typeface="Times New Roman"/>
              </a:rPr>
              <a:t>(Профицит)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4607A"/>
                </a:solidFill>
                <a:latin typeface="Times New Roman"/>
                <a:cs typeface="Times New Roman"/>
              </a:rPr>
              <a:t>Дефицит</a:t>
            </a:r>
            <a:r>
              <a:rPr dirty="0" sz="1800" spc="1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04607A"/>
                </a:solidFill>
                <a:latin typeface="Times New Roman"/>
                <a:cs typeface="Times New Roman"/>
              </a:rPr>
              <a:t>бюджета</a:t>
            </a:r>
            <a:r>
              <a:rPr dirty="0" sz="1800" spc="1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4607A"/>
                </a:solidFill>
                <a:latin typeface="Times New Roman"/>
                <a:cs typeface="Times New Roman"/>
              </a:rPr>
              <a:t>-</a:t>
            </a:r>
            <a:r>
              <a:rPr dirty="0" sz="1800" spc="-5">
                <a:solidFill>
                  <a:srgbClr val="04607A"/>
                </a:solidFill>
                <a:latin typeface="Times New Roman"/>
                <a:cs typeface="Times New Roman"/>
              </a:rPr>
              <a:t> превышение</a:t>
            </a:r>
            <a:r>
              <a:rPr dirty="0" sz="18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04607A"/>
                </a:solidFill>
                <a:latin typeface="Times New Roman"/>
                <a:cs typeface="Times New Roman"/>
              </a:rPr>
              <a:t>расходов</a:t>
            </a:r>
            <a:r>
              <a:rPr dirty="0" sz="18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800" spc="-15">
                <a:solidFill>
                  <a:srgbClr val="04607A"/>
                </a:solidFill>
                <a:latin typeface="Times New Roman"/>
                <a:cs typeface="Times New Roman"/>
              </a:rPr>
              <a:t>бюджета </a:t>
            </a:r>
            <a:r>
              <a:rPr dirty="0" sz="1800" spc="-5">
                <a:solidFill>
                  <a:srgbClr val="04607A"/>
                </a:solidFill>
                <a:latin typeface="Times New Roman"/>
                <a:cs typeface="Times New Roman"/>
              </a:rPr>
              <a:t>над</a:t>
            </a:r>
            <a:r>
              <a:rPr dirty="0" sz="1800" spc="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800" spc="-15">
                <a:solidFill>
                  <a:srgbClr val="04607A"/>
                </a:solidFill>
                <a:latin typeface="Times New Roman"/>
                <a:cs typeface="Times New Roman"/>
              </a:rPr>
              <a:t>его </a:t>
            </a:r>
            <a:r>
              <a:rPr dirty="0" sz="1800" spc="-20">
                <a:solidFill>
                  <a:srgbClr val="04607A"/>
                </a:solidFill>
                <a:latin typeface="Times New Roman"/>
                <a:cs typeface="Times New Roman"/>
              </a:rPr>
              <a:t>доходами.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solidFill>
                  <a:srgbClr val="04607A"/>
                </a:solidFill>
                <a:latin typeface="Times New Roman"/>
                <a:cs typeface="Times New Roman"/>
              </a:rPr>
              <a:t>Профицит</a:t>
            </a:r>
            <a:r>
              <a:rPr dirty="0" sz="1800" spc="30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04607A"/>
                </a:solidFill>
                <a:latin typeface="Times New Roman"/>
                <a:cs typeface="Times New Roman"/>
              </a:rPr>
              <a:t>бюджета</a:t>
            </a:r>
            <a:r>
              <a:rPr dirty="0" sz="1800" spc="-5" b="1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4607A"/>
                </a:solidFill>
                <a:latin typeface="Times New Roman"/>
                <a:cs typeface="Times New Roman"/>
              </a:rPr>
              <a:t>-</a:t>
            </a:r>
            <a:r>
              <a:rPr dirty="0" sz="1800" spc="5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4607A"/>
                </a:solidFill>
                <a:latin typeface="Times New Roman"/>
                <a:cs typeface="Times New Roman"/>
              </a:rPr>
              <a:t>превышение</a:t>
            </a:r>
            <a:r>
              <a:rPr dirty="0" sz="180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800" spc="-30">
                <a:solidFill>
                  <a:srgbClr val="04607A"/>
                </a:solidFill>
                <a:latin typeface="Times New Roman"/>
                <a:cs typeface="Times New Roman"/>
              </a:rPr>
              <a:t>доходов</a:t>
            </a:r>
            <a:r>
              <a:rPr dirty="0" sz="18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800" spc="-15">
                <a:solidFill>
                  <a:srgbClr val="04607A"/>
                </a:solidFill>
                <a:latin typeface="Times New Roman"/>
                <a:cs typeface="Times New Roman"/>
              </a:rPr>
              <a:t>бюджета</a:t>
            </a:r>
            <a:r>
              <a:rPr dirty="0" sz="180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4607A"/>
                </a:solidFill>
                <a:latin typeface="Times New Roman"/>
                <a:cs typeface="Times New Roman"/>
              </a:rPr>
              <a:t>над</a:t>
            </a:r>
            <a:r>
              <a:rPr dirty="0" sz="18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800" spc="-15">
                <a:solidFill>
                  <a:srgbClr val="04607A"/>
                </a:solidFill>
                <a:latin typeface="Times New Roman"/>
                <a:cs typeface="Times New Roman"/>
              </a:rPr>
              <a:t>его</a:t>
            </a:r>
            <a:r>
              <a:rPr dirty="0" sz="1800" spc="-1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dirty="0" sz="1800" spc="-15">
                <a:solidFill>
                  <a:srgbClr val="04607A"/>
                </a:solidFill>
                <a:latin typeface="Times New Roman"/>
                <a:cs typeface="Times New Roman"/>
              </a:rPr>
              <a:t>расходами.</a:t>
            </a:r>
            <a:endParaRPr sz="1800">
              <a:latin typeface="Times New Roman"/>
              <a:cs typeface="Times New Roman"/>
            </a:endParaRPr>
          </a:p>
          <a:p>
            <a:pPr marL="2101215">
              <a:lnSpc>
                <a:spcPct val="100000"/>
              </a:lnSpc>
              <a:spcBef>
                <a:spcPts val="765"/>
              </a:spcBef>
              <a:tabLst>
                <a:tab pos="4261485" algn="l"/>
              </a:tabLst>
            </a:pPr>
            <a:r>
              <a:rPr dirty="0" sz="1800" spc="-25">
                <a:solidFill>
                  <a:srgbClr val="04607A"/>
                </a:solidFill>
                <a:latin typeface="Times New Roman"/>
                <a:cs typeface="Times New Roman"/>
              </a:rPr>
              <a:t>Расходы	</a:t>
            </a:r>
            <a:r>
              <a:rPr dirty="0" sz="1800" spc="-30">
                <a:solidFill>
                  <a:srgbClr val="04607A"/>
                </a:solidFill>
                <a:latin typeface="Times New Roman"/>
                <a:cs typeface="Times New Roman"/>
              </a:rPr>
              <a:t>Доходы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9100" y="5708903"/>
            <a:ext cx="3694938" cy="103404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09040" y="5847689"/>
            <a:ext cx="292290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985">
              <a:lnSpc>
                <a:spcPct val="100000"/>
              </a:lnSpc>
              <a:spcBef>
                <a:spcPts val="100"/>
              </a:spcBef>
            </a:pPr>
            <a:r>
              <a:rPr dirty="0" sz="1100" spc="-5" i="1">
                <a:latin typeface="Times New Roman"/>
                <a:cs typeface="Times New Roman"/>
              </a:rPr>
              <a:t>При </a:t>
            </a:r>
            <a:r>
              <a:rPr dirty="0" sz="1100" i="1">
                <a:latin typeface="Times New Roman"/>
                <a:cs typeface="Times New Roman"/>
              </a:rPr>
              <a:t>превышении расходов над доходами </a:t>
            </a:r>
            <a:r>
              <a:rPr dirty="0" sz="1100" spc="5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принимается</a:t>
            </a:r>
            <a:r>
              <a:rPr dirty="0" sz="1100" spc="-35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решение</a:t>
            </a:r>
            <a:r>
              <a:rPr dirty="0" sz="1100" spc="-30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об</a:t>
            </a:r>
            <a:r>
              <a:rPr dirty="0" sz="1100" spc="-15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источниках</a:t>
            </a:r>
            <a:r>
              <a:rPr dirty="0" sz="1100" spc="-20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покрытия </a:t>
            </a:r>
            <a:r>
              <a:rPr dirty="0" sz="1100" spc="-260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дефицита (например, использовать имеющиеся </a:t>
            </a:r>
            <a:r>
              <a:rPr dirty="0" sz="1100" spc="-260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накопления,</a:t>
            </a:r>
            <a:r>
              <a:rPr dirty="0" sz="1100" spc="-40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остатки, </a:t>
            </a:r>
            <a:r>
              <a:rPr dirty="0" sz="1100" spc="-5" i="1">
                <a:latin typeface="Times New Roman"/>
                <a:cs typeface="Times New Roman"/>
              </a:rPr>
              <a:t>взять</a:t>
            </a:r>
            <a:r>
              <a:rPr dirty="0" sz="1100" spc="-15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в долг).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42559" y="5734808"/>
            <a:ext cx="3480053" cy="100813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660263" y="5860796"/>
            <a:ext cx="2647950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100" spc="-5" i="1">
                <a:latin typeface="Times New Roman"/>
                <a:cs typeface="Times New Roman"/>
              </a:rPr>
              <a:t>При </a:t>
            </a:r>
            <a:r>
              <a:rPr dirty="0" sz="1100" i="1">
                <a:latin typeface="Times New Roman"/>
                <a:cs typeface="Times New Roman"/>
              </a:rPr>
              <a:t>превышении доходов над расходами </a:t>
            </a:r>
            <a:r>
              <a:rPr dirty="0" sz="1100" spc="5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принимается</a:t>
            </a:r>
            <a:r>
              <a:rPr dirty="0" sz="1100" spc="-35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решение,</a:t>
            </a:r>
            <a:r>
              <a:rPr dirty="0" sz="1100" spc="-35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как</a:t>
            </a:r>
            <a:r>
              <a:rPr dirty="0" sz="1100" spc="-20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их</a:t>
            </a:r>
            <a:r>
              <a:rPr dirty="0" sz="1100" spc="-20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использовать </a:t>
            </a:r>
            <a:r>
              <a:rPr dirty="0" sz="1100" spc="-260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(например, накапливать резервы, остатки, </a:t>
            </a:r>
            <a:r>
              <a:rPr dirty="0" sz="1100" spc="-260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погашать</a:t>
            </a:r>
            <a:r>
              <a:rPr dirty="0" sz="1100" spc="-15" i="1">
                <a:latin typeface="Times New Roman"/>
                <a:cs typeface="Times New Roman"/>
              </a:rPr>
              <a:t> </a:t>
            </a:r>
            <a:r>
              <a:rPr dirty="0" sz="1100" i="1">
                <a:latin typeface="Times New Roman"/>
                <a:cs typeface="Times New Roman"/>
              </a:rPr>
              <a:t>долг).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Презентация PowerPoint</dc:title>
  <dcterms:created xsi:type="dcterms:W3CDTF">2023-02-21T09:59:09Z</dcterms:created>
  <dcterms:modified xsi:type="dcterms:W3CDTF">2023-02-21T09:59:09Z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2023-02-21T00:00:00Z</vt:filetime>
  </property>
</Properties>
</file>