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8" r:id="rId4"/>
    <p:sldId id="264" r:id="rId5"/>
    <p:sldId id="261" r:id="rId6"/>
    <p:sldId id="265" r:id="rId7"/>
    <p:sldId id="263" r:id="rId8"/>
    <p:sldId id="274" r:id="rId9"/>
    <p:sldId id="270" r:id="rId10"/>
    <p:sldId id="267" r:id="rId11"/>
    <p:sldId id="272" r:id="rId12"/>
    <p:sldId id="268" r:id="rId13"/>
  </p:sldIdLst>
  <p:sldSz cx="12192000" cy="6858000"/>
  <p:notesSz cx="6815138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56" userDrawn="1">
          <p15:clr>
            <a:srgbClr val="A4A3A4"/>
          </p15:clr>
        </p15:guide>
        <p15:guide id="2" pos="982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5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6374" autoAdjust="0"/>
  </p:normalViewPr>
  <p:slideViewPr>
    <p:cSldViewPr snapToGrid="0" showGuides="1">
      <p:cViewPr>
        <p:scale>
          <a:sx n="120" d="100"/>
          <a:sy n="120" d="100"/>
        </p:scale>
        <p:origin x="-120" y="-72"/>
      </p:cViewPr>
      <p:guideLst>
        <p:guide orient="horz" pos="1956"/>
        <p:guide pos="982"/>
        <p:guide pos="30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C831EB-44DB-131E-6667-34D56A379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20BD19F-BF5A-CB59-8A06-C9C11291A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ECB2A9-B90E-C6BD-7D4A-4E64881B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963303-449A-2B9B-AF3D-C61A38946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A2EB270-7057-5CA8-B26C-0D2AA2AC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4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18A25D-2CA7-A8C8-43CA-29E7155C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0AE5A89-ADA8-59BE-F4DD-EB713B423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BC1C9C-E6E0-800D-7071-AD4DE9A66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2DBBFA8-A440-9C96-3FCE-432827CA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7FDC416-8B9E-5F21-01CB-3C37B411D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04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4E836D0-91AB-606B-92AD-44D058D38C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EBE47E9-7EA0-562B-AD04-0491E00DF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7D7EDA-9703-5111-CDF8-8EE9C834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159EA9-63BF-35FA-5A40-31C65B10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A8187B-F841-18BB-45FB-70E5538D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94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35BEE3-C4EB-6FD9-C69F-00A93ED4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42E620-39B1-ACE5-A96C-2B1AB60B8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5B2EE4-84FA-EC71-78EA-74D51962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BBEDAC-92D9-A70B-B791-FBDF410D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E7C35D-23FD-CF44-AC8C-0DA4B277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3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1DFFB9-DFF1-1859-7D4A-0608C75C8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5A9A567-4CE7-1A46-C055-14BE14029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6DA6C43-C184-0D36-05B4-7ECDAA20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A9D00C-29F2-613C-3D87-013D0849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822E92-5002-DEAE-86A1-2FF7714C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3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91BD94-CFAA-F99C-68CF-A5719180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6A837F-B8B3-DC26-F91C-04B3B552C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916C6B6-FEAC-6C14-3499-1BBEE36FA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E16FB60-B737-7EE0-2814-C9FEF0A24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1708A0A-9114-EF19-8068-088B91B6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7572791-AD7C-F12A-108B-6B123021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93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3D7116-A855-827B-ED06-2E4EA0DB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9B4112A-8B09-596E-0DE9-2BF8B4A5D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6B90D46-7324-D776-01AF-9E03B456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2D13423-4789-A7EC-DD5E-DA4B8310F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552DE11-1CF4-FA4E-3F43-9C2DD511C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16BFF41-97DD-1AFD-25DA-A2444F6F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C9D4B02-AED5-BE2F-AF96-06AA06D6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10DB7F3-4FEA-DB68-6DA8-3C28AE24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08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A33C2D-3850-59EC-03A5-BCBF48C3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17A0FB0-1CD2-64EC-70BA-A4C23CB0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B158C44-6466-4AF7-A6C3-C4806F5C4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69304C4-A323-A20C-922E-44840FC9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9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D9F7041-34EC-4447-258F-1898420E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E520275-9392-2230-060C-5A83088F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B9935EF-F855-56F3-6BC3-1165D9A8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01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693A0B-2061-CA32-E16F-CE2A8859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4C0C4D7-7226-4670-198B-5A501EB51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5EDC6A0-7A07-FBB0-542C-E81BFC853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DC149B5-BB37-4376-1A86-E85D5D13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85BC6D0-4AEA-F5F4-E0D7-9A85DC14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B865C35-9526-A8F1-5AB2-203CC340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77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779924-A694-5372-3141-D13367B1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B3FA15D-D729-FDFE-9784-BC19A70E4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648370E-0D34-57C9-5B80-7D5F0D608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A892D72-22DD-D210-E5D4-AEA26B70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FD6902-2EC5-5F0E-4237-5CB9BC94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15BE6FE-8D1D-1431-2BA7-640D2272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01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4DAC4F-4BD5-8891-845F-7A759787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CA1FAF4-90C4-95C8-B8A4-8BF7D6C67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61DCF6A-C9BC-607B-420F-B348BE410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5B304-C0C4-48C1-BC4B-2FF496DEDF7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54FAC30-8D9F-08A8-6BAC-EB55AFE26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41CACD8-E34E-AD57-C5D6-61F061D2D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0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11" Type="http://schemas.openxmlformats.org/officeDocument/2006/relationships/image" Target="../media/image24.emf"/><Relationship Id="rId5" Type="http://schemas.openxmlformats.org/officeDocument/2006/relationships/hyperlink" Target="mailto:ppp-info@adm.kaluga.ru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25CFEF-0511-0B14-6696-069AE89ED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37" y="264336"/>
            <a:ext cx="679743" cy="7830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013FF19-768B-5CE2-8D33-895CD389B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203" y="5784566"/>
            <a:ext cx="2345436" cy="624840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7D852179-A4BF-E5CD-0DE8-32A9A809F638}"/>
              </a:ext>
            </a:extLst>
          </p:cNvPr>
          <p:cNvSpPr txBox="1">
            <a:spLocks/>
          </p:cNvSpPr>
          <p:nvPr/>
        </p:nvSpPr>
        <p:spPr>
          <a:xfrm>
            <a:off x="9261447" y="6293034"/>
            <a:ext cx="1838056" cy="458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Bahnschrift" panose="020B0502040204020203" pitchFamily="34" charset="0"/>
              </a:rPr>
              <a:t>КАЛУГА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62309B-4CFC-51DB-9B2E-B42706CFC88A}"/>
              </a:ext>
            </a:extLst>
          </p:cNvPr>
          <p:cNvSpPr txBox="1"/>
          <p:nvPr/>
        </p:nvSpPr>
        <p:spPr>
          <a:xfrm>
            <a:off x="479425" y="2159976"/>
            <a:ext cx="103437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atin typeface="Bahnschrift" panose="020B0502040204020203" pitchFamily="34" charset="0"/>
              </a:rPr>
              <a:t>ПРОЕКТ В ОТНОШЕНИИ </a:t>
            </a:r>
            <a:br>
              <a:rPr lang="ru-RU" sz="3000" b="1" dirty="0">
                <a:latin typeface="Bahnschrift" panose="020B0502040204020203" pitchFamily="34" charset="0"/>
              </a:rPr>
            </a:br>
            <a:r>
              <a:rPr lang="ru-RU" sz="3000" b="1" dirty="0">
                <a:latin typeface="Bahnschrift" panose="020B0502040204020203" pitchFamily="34" charset="0"/>
              </a:rPr>
              <a:t>РЕКОНСТРУКЦИИ И ЭКСПЛУАТАЦИИ ДОМА,</a:t>
            </a:r>
            <a:br>
              <a:rPr lang="ru-RU" sz="3000" b="1" dirty="0">
                <a:latin typeface="Bahnschrift" panose="020B0502040204020203" pitchFamily="34" charset="0"/>
              </a:rPr>
            </a:br>
            <a:r>
              <a:rPr lang="ru-RU" sz="3000" b="1" dirty="0">
                <a:latin typeface="Bahnschrift" panose="020B0502040204020203" pitchFamily="34" charset="0"/>
              </a:rPr>
              <a:t>РАСПОЛОЖЕННОГО В Г. ТАРУСА</a:t>
            </a:r>
            <a:endParaRPr lang="ru-RU" sz="3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42F0B94-1DC1-64B6-7098-A7F79D1797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b="5671"/>
          <a:stretch/>
        </p:blipFill>
        <p:spPr>
          <a:xfrm>
            <a:off x="479425" y="5672889"/>
            <a:ext cx="189296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43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ТУРИСТИЧЕСКАЯ ПРИВЛЕКАТЕЛЬНОСТЬ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542C2B-49BB-D526-62E0-85C73EA239DD}"/>
              </a:ext>
            </a:extLst>
          </p:cNvPr>
          <p:cNvSpPr txBox="1"/>
          <p:nvPr/>
        </p:nvSpPr>
        <p:spPr>
          <a:xfrm>
            <a:off x="11518733" y="6246212"/>
            <a:ext cx="392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</a:rPr>
              <a:t>10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42">
            <a:extLst>
              <a:ext uri="{FF2B5EF4-FFF2-40B4-BE49-F238E27FC236}">
                <a16:creationId xmlns:a16="http://schemas.microsoft.com/office/drawing/2014/main" xmlns="" id="{A4A372AA-E717-ADA8-80BB-52CC103DA9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314" r="37115"/>
          <a:stretch>
            <a:fillRect/>
          </a:stretch>
        </p:blipFill>
        <p:spPr bwMode="auto">
          <a:xfrm>
            <a:off x="5071935" y="1275211"/>
            <a:ext cx="6071722" cy="478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32">
            <a:extLst>
              <a:ext uri="{FF2B5EF4-FFF2-40B4-BE49-F238E27FC236}">
                <a16:creationId xmlns:a16="http://schemas.microsoft.com/office/drawing/2014/main" xmlns="" id="{6D329274-10EE-4311-F97D-6D74D3DA6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578" y="3209515"/>
            <a:ext cx="49530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520700" algn="l"/>
              </a:tabLst>
              <a:defRPr/>
            </a:pPr>
            <a:r>
              <a:rPr lang="ru-RU" sz="2000" b="1" dirty="0">
                <a:latin typeface="Calibri" pitchFamily="34" charset="0"/>
              </a:rPr>
              <a:t>Общая </a:t>
            </a:r>
            <a:r>
              <a:rPr lang="ru-RU" sz="2000" b="1" dirty="0" smtClean="0">
                <a:latin typeface="Calibri" pitchFamily="34" charset="0"/>
              </a:rPr>
              <a:t>площадь города Тарусы: </a:t>
            </a:r>
            <a:r>
              <a:rPr lang="ru-RU" sz="1600" dirty="0" smtClean="0">
                <a:latin typeface="Calibri" pitchFamily="34" charset="0"/>
              </a:rPr>
              <a:t>12 </a:t>
            </a:r>
            <a:r>
              <a:rPr lang="ru-RU" sz="1600" dirty="0" err="1" smtClean="0">
                <a:latin typeface="Calibri" pitchFamily="34" charset="0"/>
              </a:rPr>
              <a:t>кв.км</a:t>
            </a:r>
            <a:r>
              <a:rPr lang="ru-RU" sz="1600" dirty="0" smtClean="0">
                <a:latin typeface="Calibri" pitchFamily="34" charset="0"/>
              </a:rPr>
              <a:t>.</a:t>
            </a:r>
            <a:endParaRPr lang="en-US" sz="1600" dirty="0">
              <a:latin typeface="Calibri" pitchFamily="34" charset="0"/>
            </a:endParaRPr>
          </a:p>
          <a:p>
            <a:pPr>
              <a:tabLst>
                <a:tab pos="520700" algn="l"/>
              </a:tabLst>
              <a:defRPr/>
            </a:pPr>
            <a:r>
              <a:rPr lang="ru-RU" sz="2000" b="1" dirty="0" smtClean="0">
                <a:latin typeface="Calibri" pitchFamily="34" charset="0"/>
              </a:rPr>
              <a:t>Население: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</a:rPr>
              <a:t>9126 зарегистрированных </a:t>
            </a:r>
          </a:p>
          <a:p>
            <a:pPr>
              <a:tabLst>
                <a:tab pos="520700" algn="l"/>
              </a:tabLst>
              <a:defRPr/>
            </a:pPr>
            <a:r>
              <a:rPr lang="ru-RU" sz="1600" dirty="0" smtClean="0">
                <a:latin typeface="Calibri" pitchFamily="34" charset="0"/>
              </a:rPr>
              <a:t>и около 20 000 постоянно проживающих человек.</a:t>
            </a:r>
            <a:endParaRPr lang="en-US" sz="1600" dirty="0">
              <a:latin typeface="Calibri" pitchFamily="34" charset="0"/>
            </a:endParaRPr>
          </a:p>
          <a:p>
            <a:pPr>
              <a:tabLst>
                <a:tab pos="520700" algn="l"/>
              </a:tabLst>
              <a:defRPr/>
            </a:pPr>
            <a:endParaRPr lang="ru-RU" sz="1400" dirty="0">
              <a:latin typeface="Calibri" pitchFamily="34" charset="0"/>
            </a:endParaRPr>
          </a:p>
          <a:p>
            <a:pPr>
              <a:tabLst>
                <a:tab pos="520700" algn="l"/>
              </a:tabLst>
              <a:defRPr/>
            </a:pPr>
            <a:r>
              <a:rPr lang="ru-RU" sz="1400" dirty="0">
                <a:latin typeface="Calibri" pitchFamily="34" charset="0"/>
              </a:rPr>
              <a:t>Региональный центр</a:t>
            </a:r>
            <a:r>
              <a:rPr lang="ru-RU" sz="1400" dirty="0" smtClean="0">
                <a:latin typeface="Calibri" pitchFamily="34" charset="0"/>
              </a:rPr>
              <a:t>: </a:t>
            </a:r>
            <a:r>
              <a:rPr lang="ru-RU" sz="2000" b="1" dirty="0" smtClean="0">
                <a:latin typeface="Calibri" pitchFamily="34" charset="0"/>
              </a:rPr>
              <a:t>Калуга</a:t>
            </a:r>
            <a:r>
              <a:rPr lang="ru-RU" sz="1400" dirty="0" smtClean="0">
                <a:latin typeface="Calibri" pitchFamily="34" charset="0"/>
              </a:rPr>
              <a:t> </a:t>
            </a:r>
            <a:r>
              <a:rPr lang="en-US" sz="1400" dirty="0">
                <a:latin typeface="Calibri" pitchFamily="34" charset="0"/>
              </a:rPr>
              <a:t>(</a:t>
            </a:r>
            <a:r>
              <a:rPr lang="ru-RU" sz="1400" dirty="0">
                <a:latin typeface="Calibri" pitchFamily="34" charset="0"/>
              </a:rPr>
              <a:t>343 </a:t>
            </a:r>
            <a:r>
              <a:rPr lang="en-US" sz="1400" dirty="0">
                <a:latin typeface="Calibri" pitchFamily="34" charset="0"/>
              </a:rPr>
              <a:t>000</a:t>
            </a:r>
            <a:r>
              <a:rPr lang="ru-RU" sz="1400" dirty="0">
                <a:latin typeface="Calibri" pitchFamily="34" charset="0"/>
              </a:rPr>
              <a:t> человек)</a:t>
            </a:r>
          </a:p>
          <a:p>
            <a:pPr>
              <a:tabLst>
                <a:tab pos="520700" algn="l"/>
              </a:tabLst>
              <a:defRPr/>
            </a:pPr>
            <a:endParaRPr lang="ru-RU" sz="1400" dirty="0">
              <a:latin typeface="Calibri" pitchFamily="34" charset="0"/>
            </a:endParaRPr>
          </a:p>
          <a:p>
            <a:pPr>
              <a:tabLst>
                <a:tab pos="520700" algn="l"/>
              </a:tabLst>
              <a:defRPr/>
            </a:pPr>
            <a:r>
              <a:rPr lang="ru-RU" sz="1600" b="1" dirty="0">
                <a:latin typeface="Calibri" pitchFamily="34" charset="0"/>
              </a:rPr>
              <a:t>До центра Москвы</a:t>
            </a:r>
            <a:r>
              <a:rPr lang="en-US" sz="1600" b="1" dirty="0">
                <a:latin typeface="Calibri" pitchFamily="34" charset="0"/>
              </a:rPr>
              <a:t>: </a:t>
            </a:r>
            <a:r>
              <a:rPr lang="ru-RU" sz="1600" dirty="0">
                <a:latin typeface="Calibri" pitchFamily="34" charset="0"/>
              </a:rPr>
              <a:t>140 км – </a:t>
            </a:r>
            <a:r>
              <a:rPr lang="ru-RU" sz="1600" b="1" dirty="0">
                <a:latin typeface="Calibri" pitchFamily="34" charset="0"/>
              </a:rPr>
              <a:t>2 часа 50</a:t>
            </a:r>
            <a:r>
              <a:rPr lang="ru-RU" sz="1600" dirty="0">
                <a:latin typeface="Calibri" pitchFamily="34" charset="0"/>
              </a:rPr>
              <a:t> </a:t>
            </a:r>
            <a:r>
              <a:rPr lang="ru-RU" sz="1600" b="1" dirty="0">
                <a:latin typeface="Calibri" pitchFamily="34" charset="0"/>
              </a:rPr>
              <a:t>минут</a:t>
            </a:r>
            <a:r>
              <a:rPr lang="ru-RU" sz="1600" dirty="0">
                <a:latin typeface="Calibri" pitchFamily="34" charset="0"/>
              </a:rPr>
              <a:t> пути.                                               </a:t>
            </a:r>
            <a:r>
              <a:rPr lang="ru-RU" sz="1600" b="1" dirty="0">
                <a:latin typeface="Calibri" pitchFamily="34" charset="0"/>
              </a:rPr>
              <a:t>До центра Калуги</a:t>
            </a:r>
            <a:r>
              <a:rPr lang="en-US" sz="1600" b="1" dirty="0">
                <a:latin typeface="Calibri" pitchFamily="34" charset="0"/>
              </a:rPr>
              <a:t>: </a:t>
            </a:r>
            <a:r>
              <a:rPr lang="ru-RU" sz="1600" dirty="0">
                <a:latin typeface="Calibri" pitchFamily="34" charset="0"/>
              </a:rPr>
              <a:t>72 км – </a:t>
            </a:r>
            <a:r>
              <a:rPr lang="ru-RU" sz="1600" b="1" dirty="0">
                <a:latin typeface="Calibri" pitchFamily="34" charset="0"/>
              </a:rPr>
              <a:t>1 час 15</a:t>
            </a:r>
            <a:r>
              <a:rPr lang="ru-RU" sz="1600" dirty="0">
                <a:latin typeface="Calibri" pitchFamily="34" charset="0"/>
              </a:rPr>
              <a:t> </a:t>
            </a:r>
            <a:r>
              <a:rPr lang="ru-RU" sz="1600" b="1" dirty="0">
                <a:latin typeface="Calibri" pitchFamily="34" charset="0"/>
              </a:rPr>
              <a:t>минут</a:t>
            </a:r>
            <a:r>
              <a:rPr lang="ru-RU" sz="1600" dirty="0">
                <a:latin typeface="Calibri" pitchFamily="34" charset="0"/>
              </a:rPr>
              <a:t> пути</a:t>
            </a:r>
            <a:r>
              <a:rPr lang="ru-RU" sz="1600" dirty="0" smtClean="0">
                <a:latin typeface="Calibri" pitchFamily="34" charset="0"/>
              </a:rPr>
              <a:t>.</a:t>
            </a:r>
          </a:p>
          <a:p>
            <a:pPr>
              <a:tabLst>
                <a:tab pos="520700" algn="l"/>
              </a:tabLst>
              <a:defRPr/>
            </a:pPr>
            <a:r>
              <a:rPr lang="ru-RU" sz="1600" b="1" dirty="0" smtClean="0">
                <a:latin typeface="Calibri" pitchFamily="34" charset="0"/>
              </a:rPr>
              <a:t>До центра Тулы:</a:t>
            </a:r>
            <a:r>
              <a:rPr lang="ru-RU" sz="1600" dirty="0" smtClean="0">
                <a:latin typeface="Calibri" pitchFamily="34" charset="0"/>
              </a:rPr>
              <a:t> 125 км – </a:t>
            </a:r>
            <a:r>
              <a:rPr lang="ru-RU" sz="1600" b="1" dirty="0" smtClean="0">
                <a:latin typeface="Calibri" pitchFamily="34" charset="0"/>
              </a:rPr>
              <a:t>1час 40 минут пути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15" name="Прямоугольник с двумя скругленными противолежащими углами 29">
            <a:extLst>
              <a:ext uri="{FF2B5EF4-FFF2-40B4-BE49-F238E27FC236}">
                <a16:creationId xmlns:a16="http://schemas.microsoft.com/office/drawing/2014/main" xmlns="" id="{EFED36D6-1117-0DBD-901E-FA4A1FEF18EF}"/>
              </a:ext>
            </a:extLst>
          </p:cNvPr>
          <p:cNvSpPr/>
          <p:nvPr/>
        </p:nvSpPr>
        <p:spPr>
          <a:xfrm>
            <a:off x="8912709" y="3667701"/>
            <a:ext cx="744266" cy="170218"/>
          </a:xfrm>
          <a:prstGeom prst="round2DiagRect">
            <a:avLst>
              <a:gd name="adj1" fmla="val 44523"/>
              <a:gd name="adj2" fmla="val 0"/>
            </a:avLst>
          </a:prstGeom>
          <a:solidFill>
            <a:schemeClr val="tx1">
              <a:lumMod val="95000"/>
              <a:lumOff val="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FFFFFF"/>
                </a:solidFill>
                <a:cs typeface="Calibri" pitchFamily="34" charset="0"/>
              </a:rPr>
              <a:t>Калуга</a:t>
            </a:r>
          </a:p>
        </p:txBody>
      </p:sp>
      <p:sp>
        <p:nvSpPr>
          <p:cNvPr id="16" name="Прямоугольник с двумя скругленными противолежащими углами 31">
            <a:extLst>
              <a:ext uri="{FF2B5EF4-FFF2-40B4-BE49-F238E27FC236}">
                <a16:creationId xmlns:a16="http://schemas.microsoft.com/office/drawing/2014/main" xmlns="" id="{067A50E2-D1CA-4343-4D4D-B037E28CCD33}"/>
              </a:ext>
            </a:extLst>
          </p:cNvPr>
          <p:cNvSpPr/>
          <p:nvPr/>
        </p:nvSpPr>
        <p:spPr>
          <a:xfrm>
            <a:off x="10252027" y="1805028"/>
            <a:ext cx="744266" cy="169034"/>
          </a:xfrm>
          <a:prstGeom prst="round2DiagRect">
            <a:avLst>
              <a:gd name="adj1" fmla="val 44523"/>
              <a:gd name="adj2" fmla="val 0"/>
            </a:avLst>
          </a:prstGeom>
          <a:solidFill>
            <a:schemeClr val="tx1">
              <a:lumMod val="95000"/>
              <a:lumOff val="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i="1" dirty="0">
                <a:solidFill>
                  <a:srgbClr val="FFFFFF"/>
                </a:solidFill>
                <a:cs typeface="Calibri" pitchFamily="34" charset="0"/>
              </a:rPr>
              <a:t>Москва</a:t>
            </a:r>
          </a:p>
        </p:txBody>
      </p:sp>
      <p:sp>
        <p:nvSpPr>
          <p:cNvPr id="17" name="Прямоугольник 25">
            <a:extLst>
              <a:ext uri="{FF2B5EF4-FFF2-40B4-BE49-F238E27FC236}">
                <a16:creationId xmlns:a16="http://schemas.microsoft.com/office/drawing/2014/main" xmlns="" id="{B5C4DDB5-66AA-8F3D-253B-13F34ED1B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998" y="2921668"/>
            <a:ext cx="1037506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100" i="1" dirty="0">
                <a:latin typeface="Calibri" pitchFamily="34" charset="0"/>
                <a:cs typeface="Calibri" pitchFamily="34" charset="0"/>
              </a:rPr>
              <a:t>Смоленская область</a:t>
            </a:r>
          </a:p>
        </p:txBody>
      </p:sp>
      <p:sp>
        <p:nvSpPr>
          <p:cNvPr id="18" name="Прямоугольник 25">
            <a:extLst>
              <a:ext uri="{FF2B5EF4-FFF2-40B4-BE49-F238E27FC236}">
                <a16:creationId xmlns:a16="http://schemas.microsoft.com/office/drawing/2014/main" xmlns="" id="{51E8EBEE-8B26-4E60-5DB5-F0CE5CFEA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035" y="5377531"/>
            <a:ext cx="1038994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100" i="1">
                <a:latin typeface="Calibri" pitchFamily="34" charset="0"/>
                <a:cs typeface="Calibri" pitchFamily="34" charset="0"/>
              </a:rPr>
              <a:t>Брянская область</a:t>
            </a:r>
          </a:p>
        </p:txBody>
      </p:sp>
      <p:sp>
        <p:nvSpPr>
          <p:cNvPr id="19" name="Прямоугольник 25">
            <a:extLst>
              <a:ext uri="{FF2B5EF4-FFF2-40B4-BE49-F238E27FC236}">
                <a16:creationId xmlns:a16="http://schemas.microsoft.com/office/drawing/2014/main" xmlns="" id="{C0D63ABA-90D8-B93B-7757-62C512393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5214" y="5756944"/>
            <a:ext cx="1038994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100" i="1" dirty="0">
                <a:latin typeface="Calibri" pitchFamily="34" charset="0"/>
                <a:cs typeface="Calibri" pitchFamily="34" charset="0"/>
              </a:rPr>
              <a:t>Орловская область</a:t>
            </a:r>
          </a:p>
        </p:txBody>
      </p:sp>
      <p:sp>
        <p:nvSpPr>
          <p:cNvPr id="20" name="Прямоугольник 25">
            <a:extLst>
              <a:ext uri="{FF2B5EF4-FFF2-40B4-BE49-F238E27FC236}">
                <a16:creationId xmlns:a16="http://schemas.microsoft.com/office/drawing/2014/main" xmlns="" id="{1A6463AD-97CE-D283-D928-557FB07C3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8947" y="4449860"/>
            <a:ext cx="10389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100" i="1" dirty="0">
                <a:latin typeface="Calibri" pitchFamily="34" charset="0"/>
                <a:cs typeface="Calibri" pitchFamily="34" charset="0"/>
              </a:rPr>
              <a:t>Тульская область</a:t>
            </a:r>
          </a:p>
        </p:txBody>
      </p:sp>
      <p:sp>
        <p:nvSpPr>
          <p:cNvPr id="21" name="Прямоугольник 25">
            <a:extLst>
              <a:ext uri="{FF2B5EF4-FFF2-40B4-BE49-F238E27FC236}">
                <a16:creationId xmlns:a16="http://schemas.microsoft.com/office/drawing/2014/main" xmlns="" id="{33031245-1D16-C6B3-536F-DFB39C7AD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619" y="1632618"/>
            <a:ext cx="11178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100" i="1" dirty="0">
                <a:latin typeface="Calibri" pitchFamily="34" charset="0"/>
                <a:cs typeface="Calibri" pitchFamily="34" charset="0"/>
              </a:rPr>
              <a:t>Московская область</a:t>
            </a:r>
          </a:p>
        </p:txBody>
      </p:sp>
      <p:sp>
        <p:nvSpPr>
          <p:cNvPr id="26" name="Прямоугольник с двумя скругленными противолежащими углами 29">
            <a:extLst>
              <a:ext uri="{FF2B5EF4-FFF2-40B4-BE49-F238E27FC236}">
                <a16:creationId xmlns:a16="http://schemas.microsoft.com/office/drawing/2014/main" xmlns="" id="{89DD8E79-FA75-2368-DFB1-5D41236F7A79}"/>
              </a:ext>
            </a:extLst>
          </p:cNvPr>
          <p:cNvSpPr/>
          <p:nvPr/>
        </p:nvSpPr>
        <p:spPr>
          <a:xfrm>
            <a:off x="9656975" y="3361085"/>
            <a:ext cx="744266" cy="170218"/>
          </a:xfrm>
          <a:prstGeom prst="round2DiagRect">
            <a:avLst>
              <a:gd name="adj1" fmla="val 44523"/>
              <a:gd name="adj2" fmla="val 0"/>
            </a:avLst>
          </a:prstGeom>
          <a:solidFill>
            <a:schemeClr val="tx1">
              <a:lumMod val="95000"/>
              <a:lumOff val="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FFFFFF"/>
                </a:solidFill>
                <a:cs typeface="Calibri" pitchFamily="34" charset="0"/>
              </a:rPr>
              <a:t>Таруса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A20B48E-7568-4C40-06C5-E8AFD861DD08}"/>
              </a:ext>
            </a:extLst>
          </p:cNvPr>
          <p:cNvSpPr txBox="1"/>
          <p:nvPr/>
        </p:nvSpPr>
        <p:spPr>
          <a:xfrm>
            <a:off x="433878" y="1396646"/>
            <a:ext cx="651220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</a:pPr>
            <a:r>
              <a:rPr lang="ru-RU" sz="1600" b="1" dirty="0"/>
              <a:t>Таруса</a:t>
            </a:r>
            <a:r>
              <a:rPr lang="ru-RU" sz="1600" dirty="0"/>
              <a:t> — небольшой, но очень живописный город на берегу реки Оки. Здесь живёт всего девять тысяч человек, но уже больше века Таруса привлекает художников, писателей и </a:t>
            </a:r>
            <a:r>
              <a:rPr lang="ru-RU" sz="1600" dirty="0" smtClean="0"/>
              <a:t>поэтов, музыкантов </a:t>
            </a:r>
            <a:r>
              <a:rPr lang="ru-RU" sz="1600" dirty="0"/>
              <a:t>своей природой, тишиной и спокойствием. Тут работал над книгами Паустовский, проводила каждое лето семья поэтессы Цветаевой, писал картины художник Поленов. Сюда приезжали поэты Заболоцкий и Бродский</a:t>
            </a:r>
            <a:r>
              <a:rPr lang="ru-RU" sz="1600" dirty="0" smtClean="0"/>
              <a:t>.  </a:t>
            </a:r>
            <a:r>
              <a:rPr lang="ru-RU" sz="1600" dirty="0" smtClean="0"/>
              <a:t>Жил и выступал Святослав Рихтер.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640510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8E200D7-ABF7-DE17-8733-BC95FEC9A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43" y="4307305"/>
            <a:ext cx="5344013" cy="230090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ТУРИСТИЧЕСКАЯ ПРИВЛЕКАТЕЛЬНОСТЬ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542C2B-49BB-D526-62E0-85C73EA239DD}"/>
              </a:ext>
            </a:extLst>
          </p:cNvPr>
          <p:cNvSpPr txBox="1"/>
          <p:nvPr/>
        </p:nvSpPr>
        <p:spPr>
          <a:xfrm>
            <a:off x="11518733" y="6246212"/>
            <a:ext cx="392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</a:rPr>
              <a:t>11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xmlns="" id="{D5B6C4BF-EAA6-C047-DFDC-88B69566E50D}"/>
              </a:ext>
            </a:extLst>
          </p:cNvPr>
          <p:cNvSpPr txBox="1">
            <a:spLocks/>
          </p:cNvSpPr>
          <p:nvPr/>
        </p:nvSpPr>
        <p:spPr bwMode="auto">
          <a:xfrm>
            <a:off x="117447" y="1290235"/>
            <a:ext cx="10341887" cy="3492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ТОЧКИ ПРИТЯЖЕНИЯ И ДОСТОПРИМЕЧАТЕЛЬНОСТИ ТАРУСЫ</a:t>
            </a:r>
            <a:endParaRPr lang="en-US" sz="2000" b="1" dirty="0">
              <a:solidFill>
                <a:prstClr val="black">
                  <a:lumMod val="95000"/>
                  <a:lumOff val="5000"/>
                </a:prstClr>
              </a:solidFill>
              <a:latin typeface="Calibri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A03B5BA-F755-78C1-C448-C7C0D28C5447}"/>
              </a:ext>
            </a:extLst>
          </p:cNvPr>
          <p:cNvSpPr/>
          <p:nvPr/>
        </p:nvSpPr>
        <p:spPr>
          <a:xfrm>
            <a:off x="1" y="1710205"/>
            <a:ext cx="5288390" cy="3024221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56">
            <a:extLst>
              <a:ext uri="{FF2B5EF4-FFF2-40B4-BE49-F238E27FC236}">
                <a16:creationId xmlns:a16="http://schemas.microsoft.com/office/drawing/2014/main" xmlns="" id="{56991382-DF15-7E5F-C655-1898F33A1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" y="1710203"/>
            <a:ext cx="522966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lang="ru-RU" sz="1500" b="1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Музей </a:t>
            </a:r>
            <a:r>
              <a:rPr lang="ru-RU" sz="1500" b="1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семьи Цветаевых (</a:t>
            </a:r>
            <a:r>
              <a:rPr lang="ru-RU" sz="1500" b="1" dirty="0" err="1">
                <a:solidFill>
                  <a:prstClr val="white"/>
                </a:solidFill>
                <a:latin typeface="Calibri" pitchFamily="34" charset="0"/>
                <a:cs typeface="Arial" charset="0"/>
              </a:rPr>
              <a:t>Цветаевкие</a:t>
            </a:r>
            <a:r>
              <a:rPr lang="ru-RU" sz="1500" b="1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 места)</a:t>
            </a:r>
            <a:r>
              <a:rPr lang="en-US" sz="1500" b="1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;</a:t>
            </a:r>
            <a:endParaRPr lang="ru-RU" sz="1500" b="1" dirty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lang="ru-RU" sz="1500" b="1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Дом-музей К. Г. Паустовского</a:t>
            </a:r>
            <a:r>
              <a:rPr lang="en-US" sz="1500" b="1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;</a:t>
            </a:r>
            <a:endParaRPr lang="ru-RU" sz="1500" b="1" dirty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lang="ru-RU" sz="1500" b="1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Дом-музей В. А. Ватагина</a:t>
            </a:r>
            <a:r>
              <a:rPr lang="en-US" sz="1500" b="1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;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lang="ru-RU" sz="1500" b="1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музей-усадьба В. Д. Поленова «</a:t>
            </a:r>
            <a:r>
              <a:rPr lang="ru-RU" sz="1500" b="1" dirty="0" err="1">
                <a:solidFill>
                  <a:prstClr val="white"/>
                </a:solidFill>
                <a:latin typeface="Calibri" pitchFamily="34" charset="0"/>
                <a:cs typeface="Arial" charset="0"/>
              </a:rPr>
              <a:t>Поленово</a:t>
            </a:r>
            <a:r>
              <a:rPr lang="ru-RU" sz="1500" b="1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»</a:t>
            </a:r>
            <a:r>
              <a:rPr lang="en-US" sz="1500" b="1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;</a:t>
            </a:r>
            <a:endParaRPr lang="ru-RU" sz="1500" b="1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lang="ru-RU" sz="1500" b="1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Сад-дендрарий и дом </a:t>
            </a:r>
            <a:r>
              <a:rPr lang="ru-RU" sz="1500" b="1" dirty="0" err="1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Ракицкого</a:t>
            </a:r>
            <a:r>
              <a:rPr lang="ru-RU" sz="1500" b="1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 Н.П.</a:t>
            </a:r>
            <a:endParaRPr lang="en-US" sz="1500" b="1" dirty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lang="ru-RU" sz="1500" b="1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Храм Воскресения Христова на Воскресенской горе</a:t>
            </a:r>
            <a:r>
              <a:rPr lang="en-US" sz="1500" b="1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;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lang="ru-RU" sz="1500" b="1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Туристический маршрут по реке Оке от Калуги до </a:t>
            </a:r>
            <a:r>
              <a:rPr lang="ru-RU" sz="1500" b="1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Тарусы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lang="ru-RU" sz="1500" b="1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Туристические тропы по городу и Тарусскому району</a:t>
            </a:r>
            <a:endParaRPr lang="en-US" sz="1500" b="1" dirty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DB8427F-7D7A-40B5-F25F-22727900D7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r="55908"/>
          <a:stretch/>
        </p:blipFill>
        <p:spPr>
          <a:xfrm>
            <a:off x="5281862" y="1710203"/>
            <a:ext cx="2045369" cy="489688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2C0BB59-108E-0A49-A2FA-D57D06C7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641" y="3429000"/>
            <a:ext cx="3336337" cy="31865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11D5818-2099-4370-0251-3A919FB0B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2737" y="3216906"/>
            <a:ext cx="3846474" cy="33901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3C4063A-1900-32A1-B668-1E03CDD3C8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336" b="14422"/>
          <a:stretch/>
        </p:blipFill>
        <p:spPr>
          <a:xfrm>
            <a:off x="7276720" y="1714500"/>
            <a:ext cx="3855897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2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КОНТАКТЫ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91BA6D6-6EA4-7284-E695-18911CE3867B}"/>
              </a:ext>
            </a:extLst>
          </p:cNvPr>
          <p:cNvSpPr/>
          <p:nvPr/>
        </p:nvSpPr>
        <p:spPr>
          <a:xfrm rot="5400000" flipH="1">
            <a:off x="5206807" y="-4128398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85E9954E-D8D2-41F7-2747-2D3AA376F3EC}"/>
              </a:ext>
            </a:extLst>
          </p:cNvPr>
          <p:cNvGraphicFramePr>
            <a:graphicFrameLocks noGrp="1"/>
          </p:cNvGraphicFramePr>
          <p:nvPr/>
        </p:nvGraphicFramePr>
        <p:xfrm>
          <a:off x="1469723" y="2306923"/>
          <a:ext cx="4730750" cy="1584960"/>
        </p:xfrm>
        <a:graphic>
          <a:graphicData uri="http://schemas.openxmlformats.org/drawingml/2006/table">
            <a:tbl>
              <a:tblPr/>
              <a:tblGrid>
                <a:gridCol w="4730750">
                  <a:extLst>
                    <a:ext uri="{9D8B030D-6E8A-4147-A177-3AD203B41FA5}">
                      <a16:colId xmlns:a16="http://schemas.microsoft.com/office/drawing/2014/main" xmlns="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Адрес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Калуга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,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пер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.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Старичков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, 12,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3 этаж</a:t>
                      </a:r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-28-12-01</a:t>
                      </a:r>
                    </a:p>
                    <a:p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ppp-info@adm.kaluga.ru</a:t>
                      </a:r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Официальный сайт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</a:t>
                      </a:r>
                    </a:p>
                    <a:p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https://gchp40.ru/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008257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74DB7759-8F0B-DD4D-9ACC-6D2142C0993A}"/>
              </a:ext>
            </a:extLst>
          </p:cNvPr>
          <p:cNvGraphicFramePr>
            <a:graphicFrameLocks noGrp="1"/>
          </p:cNvGraphicFramePr>
          <p:nvPr/>
        </p:nvGraphicFramePr>
        <p:xfrm>
          <a:off x="7189088" y="1673392"/>
          <a:ext cx="3951149" cy="1905000"/>
        </p:xfrm>
        <a:graphic>
          <a:graphicData uri="http://schemas.openxmlformats.org/drawingml/2006/table">
            <a:tbl>
              <a:tblPr/>
              <a:tblGrid>
                <a:gridCol w="3951149">
                  <a:extLst>
                    <a:ext uri="{9D8B030D-6E8A-4147-A177-3AD203B41FA5}">
                      <a16:colId xmlns:a16="http://schemas.microsoft.com/office/drawing/2014/main" xmlns="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Генеральный директор</a:t>
                      </a:r>
                    </a:p>
                    <a:p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Центра ГЧП Калужской области: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Лукина Анна Николаевна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-28-12-01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lukina@adm.kaluga.ru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sng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008257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6D4ECE1-371F-629C-0E68-79035F07A1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3"/>
          <a:stretch/>
        </p:blipFill>
        <p:spPr>
          <a:xfrm>
            <a:off x="5556250" y="1592263"/>
            <a:ext cx="1253776" cy="1750253"/>
          </a:xfrm>
          <a:prstGeom prst="rect">
            <a:avLst/>
          </a:prstGeom>
        </p:spPr>
      </p:pic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xmlns="" id="{9EEBD03F-7F8D-AEC5-C6FE-35F029414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305" y="1592263"/>
          <a:ext cx="2373695" cy="631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7" imgW="10938899" imgH="2910160" progId="CorelDraw.Graphic.22">
                  <p:embed/>
                </p:oleObj>
              </mc:Choice>
              <mc:Fallback>
                <p:oleObj name="CorelDRAW" r:id="rId7" imgW="10938899" imgH="2910160" progId="CorelDraw.Graphic.22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xmlns="" id="{20C063E7-F204-9AC9-B222-D7AF663229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5305" y="1592263"/>
                        <a:ext cx="2373695" cy="631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45669024-E26B-926A-755C-E105733EC614}"/>
              </a:ext>
            </a:extLst>
          </p:cNvPr>
          <p:cNvGraphicFramePr>
            <a:graphicFrameLocks noGrp="1"/>
          </p:cNvGraphicFramePr>
          <p:nvPr/>
        </p:nvGraphicFramePr>
        <p:xfrm>
          <a:off x="1471729" y="4751340"/>
          <a:ext cx="4730750" cy="1371600"/>
        </p:xfrm>
        <a:graphic>
          <a:graphicData uri="http://schemas.openxmlformats.org/drawingml/2006/table">
            <a:tbl>
              <a:tblPr/>
              <a:tblGrid>
                <a:gridCol w="4730750">
                  <a:extLst>
                    <a:ext uri="{9D8B030D-6E8A-4147-A177-3AD203B41FA5}">
                      <a16:colId xmlns:a16="http://schemas.microsoft.com/office/drawing/2014/main" xmlns="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Адрес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Калуга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,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 ул. Пролетарская, 111</a:t>
                      </a:r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-71-92-61</a:t>
                      </a:r>
                    </a:p>
                    <a:p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en-US" sz="1400" b="1" u="sng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minkult@adm.kaluga.ru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/>
                      </a:r>
                      <a:b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</a:b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Официальный сайт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</a:t>
                      </a:r>
                    </a:p>
                    <a:p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https://minkult.admoblkaluga.ru/</a:t>
                      </a:r>
                    </a:p>
                    <a:p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008257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AB6E711-CF88-DCA2-B440-5336294B16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b="5671"/>
          <a:stretch/>
        </p:blipFill>
        <p:spPr>
          <a:xfrm>
            <a:off x="1126959" y="3723774"/>
            <a:ext cx="1892968" cy="8061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C006648-560B-4A64-3E2A-4C885B2AE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3272"/>
          <a:stretch/>
        </p:blipFill>
        <p:spPr>
          <a:xfrm>
            <a:off x="5556250" y="4173037"/>
            <a:ext cx="1269331" cy="1762181"/>
          </a:xfrm>
          <a:prstGeom prst="rect">
            <a:avLst/>
          </a:prstGeom>
        </p:spPr>
      </p:pic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A62998A6-C507-BED7-EA30-3FC6DFB627AC}"/>
              </a:ext>
            </a:extLst>
          </p:cNvPr>
          <p:cNvGraphicFramePr>
            <a:graphicFrameLocks noGrp="1"/>
          </p:cNvGraphicFramePr>
          <p:nvPr/>
        </p:nvGraphicFramePr>
        <p:xfrm>
          <a:off x="7191090" y="4274220"/>
          <a:ext cx="3951149" cy="1905000"/>
        </p:xfrm>
        <a:graphic>
          <a:graphicData uri="http://schemas.openxmlformats.org/drawingml/2006/table">
            <a:tbl>
              <a:tblPr/>
              <a:tblGrid>
                <a:gridCol w="3951149">
                  <a:extLst>
                    <a:ext uri="{9D8B030D-6E8A-4147-A177-3AD203B41FA5}">
                      <a16:colId xmlns:a16="http://schemas.microsoft.com/office/drawing/2014/main" xmlns="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Министр культуры и туризма </a:t>
                      </a:r>
                      <a:b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</a:br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Калужской области: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Суслов Павел Александрович</a:t>
                      </a:r>
                      <a:b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</a:b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71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-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9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2-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6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1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minkult@adm.kaluga.ru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sng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008257"/>
                  </a:ext>
                </a:extLst>
              </a:tr>
            </a:tbl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D46D7E1-9735-0EC4-D1F1-634837A08D0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9699091" y="243193"/>
            <a:ext cx="738304" cy="7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91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4E88DE-9B8D-D895-A0FA-BB8DD5251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6142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ПРЕДПОСЫЛКИ РЕАЛИЗАЦИИ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25CFEF-0511-0B14-6696-069AE89ED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B029931-F79E-03BD-CB4D-9B27AA0D768B}"/>
              </a:ext>
            </a:extLst>
          </p:cNvPr>
          <p:cNvSpPr/>
          <p:nvPr/>
        </p:nvSpPr>
        <p:spPr>
          <a:xfrm>
            <a:off x="1558921" y="2737139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Дефицит объектов туристической инфраструктуры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5F4AB3E-A04E-B67D-1F97-ECEDDFB9A9AC}"/>
              </a:ext>
            </a:extLst>
          </p:cNvPr>
          <p:cNvSpPr/>
          <p:nvPr/>
        </p:nvSpPr>
        <p:spPr>
          <a:xfrm>
            <a:off x="1558925" y="3627568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30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азвитие исторического туризма в Калужской области</a:t>
            </a:r>
            <a:endParaRPr lang="ru-RU" dirty="0"/>
          </a:p>
          <a:p>
            <a:pPr algn="ctr"/>
            <a:endParaRPr lang="ru-RU" sz="18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9D9B458-D3A3-7F26-B337-BC27906D67EA}"/>
              </a:ext>
            </a:extLst>
          </p:cNvPr>
          <p:cNvSpPr/>
          <p:nvPr/>
        </p:nvSpPr>
        <p:spPr>
          <a:xfrm>
            <a:off x="1558925" y="4517997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30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Богатое культурное наследие и живописная природа с уникальным ландшафтом</a:t>
            </a:r>
          </a:p>
          <a:p>
            <a:pPr algn="ctr"/>
            <a:endParaRPr lang="ru-RU" sz="1800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23C631C-EDF6-0FAA-E77D-94ABE752EA68}"/>
              </a:ext>
            </a:extLst>
          </p:cNvPr>
          <p:cNvSpPr/>
          <p:nvPr/>
        </p:nvSpPr>
        <p:spPr>
          <a:xfrm>
            <a:off x="1558920" y="5408426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2" algn="ctr">
              <a:lnSpc>
                <a:spcPct val="300000"/>
              </a:lnSpc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малых городов России</a:t>
            </a:r>
          </a:p>
          <a:p>
            <a:pPr algn="ctr"/>
            <a:endParaRPr lang="ru-RU" sz="18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7DA41DB-828C-6C55-C36E-77658679D534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DE101341-A890-0395-3322-B729B9518830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C90BC73-5728-0302-0779-0DBC60F77F82}"/>
              </a:ext>
            </a:extLst>
          </p:cNvPr>
          <p:cNvSpPr/>
          <p:nvPr/>
        </p:nvSpPr>
        <p:spPr>
          <a:xfrm>
            <a:off x="1558922" y="1892193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Реализация туристического потенциала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Калужской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области в Тарусском районе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806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8FDC50CF-601C-3972-BFCB-7CDC1469671A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E39C2A-7E9E-28AF-F5AA-C1986C99B38E}"/>
              </a:ext>
            </a:extLst>
          </p:cNvPr>
          <p:cNvSpPr txBox="1"/>
          <p:nvPr/>
        </p:nvSpPr>
        <p:spPr>
          <a:xfrm>
            <a:off x="771225" y="469315"/>
            <a:ext cx="8054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Адрес: Россия, Калужская область, г. Таруса, ул. Карла Либкнехта д.1.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5AFF1F5-E356-49DA-0EB5-F11A0C983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52" y="964276"/>
            <a:ext cx="10631165" cy="522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51601122-AA9F-3A33-CB71-61084924114F}"/>
              </a:ext>
            </a:extLst>
          </p:cNvPr>
          <p:cNvSpPr/>
          <p:nvPr/>
        </p:nvSpPr>
        <p:spPr>
          <a:xfrm>
            <a:off x="1118061" y="1250372"/>
            <a:ext cx="2720340" cy="548640"/>
          </a:xfrm>
          <a:prstGeom prst="round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Bahnschrift" panose="020B0502040204020203" pitchFamily="34" charset="0"/>
              </a:rPr>
              <a:t>Город Таруса</a:t>
            </a:r>
          </a:p>
        </p:txBody>
      </p:sp>
    </p:spTree>
    <p:extLst>
      <p:ext uri="{BB962C8B-B14F-4D97-AF65-F5344CB8AC3E}">
        <p14:creationId xmlns:p14="http://schemas.microsoft.com/office/powerpoint/2010/main" val="3167241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65017"/>
            <a:ext cx="9012947" cy="74558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Bahnschrift" panose="020B0502040204020203" pitchFamily="34" charset="0"/>
              </a:rPr>
              <a:t>ХАРАКТЕРИСТИКИ ОБЪЕКТА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65017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91BA6D6-6EA4-7284-E695-18911CE3867B}"/>
              </a:ext>
            </a:extLst>
          </p:cNvPr>
          <p:cNvSpPr/>
          <p:nvPr/>
        </p:nvSpPr>
        <p:spPr>
          <a:xfrm rot="5400000" flipH="1">
            <a:off x="5206807" y="-4255725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89BC41-82AC-1483-1613-28D0DCBA10A4}"/>
              </a:ext>
            </a:extLst>
          </p:cNvPr>
          <p:cNvSpPr txBox="1"/>
          <p:nvPr/>
        </p:nvSpPr>
        <p:spPr>
          <a:xfrm>
            <a:off x="88549" y="3084602"/>
            <a:ext cx="6096000" cy="3926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1400" b="1" dirty="0"/>
              <a:t>Кадастровый номер:</a:t>
            </a:r>
            <a:r>
              <a:rPr lang="ru-RU" sz="1400" dirty="0"/>
              <a:t> 40:20:100506:87.</a:t>
            </a:r>
          </a:p>
          <a:p>
            <a:pPr>
              <a:lnSpc>
                <a:spcPts val="2300"/>
              </a:lnSpc>
            </a:pPr>
            <a:r>
              <a:rPr lang="ru-RU" sz="1400" b="1" dirty="0"/>
              <a:t>Общая площадь здания: </a:t>
            </a:r>
            <a:r>
              <a:rPr lang="ru-RU" sz="1400" dirty="0"/>
              <a:t>110,6 м2</a:t>
            </a:r>
            <a:r>
              <a:rPr lang="ru-RU" sz="1400" dirty="0" smtClean="0"/>
              <a:t>.</a:t>
            </a:r>
          </a:p>
          <a:p>
            <a:pPr>
              <a:lnSpc>
                <a:spcPts val="2300"/>
              </a:lnSpc>
            </a:pPr>
            <a:r>
              <a:rPr lang="ru-RU" sz="1400" b="1" dirty="0" smtClean="0"/>
              <a:t>Площадь земельного участка: </a:t>
            </a:r>
            <a:r>
              <a:rPr lang="ru-RU" sz="1400" dirty="0" smtClean="0"/>
              <a:t>463 </a:t>
            </a:r>
            <a:r>
              <a:rPr lang="ru-RU" sz="1400" dirty="0" err="1" smtClean="0"/>
              <a:t>кв.м</a:t>
            </a:r>
            <a:r>
              <a:rPr lang="ru-RU" sz="1400" dirty="0" smtClean="0"/>
              <a:t>.</a:t>
            </a:r>
            <a:endParaRPr lang="ru-RU" sz="1400" dirty="0"/>
          </a:p>
          <a:p>
            <a:pPr algn="just">
              <a:lnSpc>
                <a:spcPts val="2300"/>
              </a:lnSpc>
            </a:pPr>
            <a:r>
              <a:rPr lang="ru-RU" sz="1400" b="1" dirty="0"/>
              <a:t>Статус здания: </a:t>
            </a:r>
            <a:r>
              <a:rPr lang="ru-RU" sz="1400" dirty="0"/>
              <a:t>нежилое. </a:t>
            </a:r>
          </a:p>
          <a:p>
            <a:pPr algn="just">
              <a:lnSpc>
                <a:spcPts val="2300"/>
              </a:lnSpc>
            </a:pPr>
            <a:r>
              <a:rPr lang="ru-RU" sz="1400" b="1" dirty="0"/>
              <a:t>Район: </a:t>
            </a:r>
            <a:r>
              <a:rPr lang="ru-RU" sz="1400" dirty="0"/>
              <a:t>исторический центр.</a:t>
            </a:r>
          </a:p>
          <a:p>
            <a:pPr algn="just">
              <a:lnSpc>
                <a:spcPts val="2300"/>
              </a:lnSpc>
            </a:pPr>
            <a:r>
              <a:rPr lang="ru-RU" sz="1400" b="1" dirty="0"/>
              <a:t>Год постройки: </a:t>
            </a:r>
            <a:r>
              <a:rPr lang="ru-RU" sz="1400" dirty="0"/>
              <a:t>1917.</a:t>
            </a:r>
          </a:p>
          <a:p>
            <a:pPr algn="just">
              <a:lnSpc>
                <a:spcPts val="2300"/>
              </a:lnSpc>
            </a:pPr>
            <a:r>
              <a:rPr lang="ru-RU" sz="1400" b="1" dirty="0"/>
              <a:t>Этажность:</a:t>
            </a:r>
            <a:r>
              <a:rPr lang="ru-RU" sz="1400" dirty="0"/>
              <a:t> 2 этажа.</a:t>
            </a:r>
          </a:p>
          <a:p>
            <a:pPr algn="just">
              <a:lnSpc>
                <a:spcPts val="2300"/>
              </a:lnSpc>
            </a:pPr>
            <a:r>
              <a:rPr lang="ru-RU" sz="1400" b="1" dirty="0"/>
              <a:t>Коммуникации</a:t>
            </a:r>
            <a:r>
              <a:rPr lang="en-US" sz="1400" b="1" dirty="0"/>
              <a:t>: </a:t>
            </a:r>
            <a:endParaRPr lang="ru-RU" sz="1400" b="1" dirty="0"/>
          </a:p>
          <a:p>
            <a:pPr algn="just">
              <a:lnSpc>
                <a:spcPts val="2300"/>
              </a:lnSpc>
            </a:pPr>
            <a:r>
              <a:rPr lang="ru-RU" sz="1600" b="1" dirty="0"/>
              <a:t> -    </a:t>
            </a:r>
            <a:r>
              <a:rPr lang="ru-RU" sz="1400" dirty="0"/>
              <a:t>печное отопление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 algn="just">
              <a:lnSpc>
                <a:spcPts val="2300"/>
              </a:lnSpc>
              <a:buFontTx/>
              <a:buChar char="-"/>
            </a:pPr>
            <a:r>
              <a:rPr lang="ru-RU" sz="1400" dirty="0"/>
              <a:t>водоснабжение и канализация отсутствуют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 algn="just">
              <a:lnSpc>
                <a:spcPts val="2300"/>
              </a:lnSpc>
              <a:buFontTx/>
              <a:buChar char="-"/>
            </a:pPr>
            <a:r>
              <a:rPr lang="ru-RU" sz="1400" dirty="0"/>
              <a:t>центральное газоснабжение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 algn="just">
              <a:lnSpc>
                <a:spcPts val="2300"/>
              </a:lnSpc>
              <a:buFontTx/>
              <a:buChar char="-"/>
            </a:pPr>
            <a:r>
              <a:rPr lang="ru-RU" sz="1400" dirty="0"/>
              <a:t>естественная вентиляция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 algn="just">
              <a:lnSpc>
                <a:spcPts val="2300"/>
              </a:lnSpc>
              <a:buFontTx/>
              <a:buChar char="-"/>
            </a:pPr>
            <a:r>
              <a:rPr lang="ru-RU" sz="1400" dirty="0"/>
              <a:t>электроосвещение выполнено в виде проводки открытого типа</a:t>
            </a:r>
            <a:r>
              <a:rPr lang="ru-RU" sz="1400" b="1" dirty="0"/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30D1D39-B3C8-E4F0-A0D8-192860160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281" y="3042350"/>
            <a:ext cx="6165908" cy="20313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A4E9366-6F04-910A-41CF-8488BE469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361" y="5051589"/>
            <a:ext cx="4093828" cy="18064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F66E38-7232-FB7C-5FF6-BD69DBB2815F}"/>
              </a:ext>
            </a:extLst>
          </p:cNvPr>
          <p:cNvSpPr txBox="1"/>
          <p:nvPr/>
        </p:nvSpPr>
        <p:spPr>
          <a:xfrm>
            <a:off x="318052" y="1216549"/>
            <a:ext cx="1066313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До настоящего времени дом не сохранил развитого декора, однако его композиционная структура </a:t>
            </a:r>
            <a:br>
              <a:rPr lang="ru-RU" sz="1600" dirty="0"/>
            </a:br>
            <a:r>
              <a:rPr lang="ru-RU" sz="1600" dirty="0"/>
              <a:t>и объемно-пространственная конфигурация крайне характерны для традиционной исторической застройки Тарусы, которая к настоящему времени на участке улицы К. Либкнехта до поворота к главной площади города практически полностью утрачена. Сам дом, является частью своеобразной «визитной карточки» города, именно от него начинаются основные городские туристические маршруты</a:t>
            </a:r>
            <a:r>
              <a:rPr lang="ru-RU" sz="1600" dirty="0" smtClean="0"/>
              <a:t>, так как рядом расположена парковка для туристических автобусов, </a:t>
            </a:r>
            <a:r>
              <a:rPr lang="ru-RU" sz="1600" dirty="0"/>
              <a:t>а сохранение </a:t>
            </a:r>
            <a:r>
              <a:rPr lang="ru-RU" sz="1600" dirty="0" smtClean="0"/>
              <a:t>и </a:t>
            </a:r>
            <a:r>
              <a:rPr lang="ru-RU" sz="1600" dirty="0"/>
              <a:t>приведение в порядок старого здания, включённого в обиход, будет содействовать раскрытию </a:t>
            </a:r>
            <a:br>
              <a:rPr lang="ru-RU" sz="1600" dirty="0"/>
            </a:br>
            <a:r>
              <a:rPr lang="ru-RU" sz="1600" dirty="0"/>
              <a:t>историко-культурного потенциала центральной части города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1425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Bahnschrift" panose="020B0502040204020203" pitchFamily="34" charset="0"/>
              </a:rPr>
              <a:t>ХАРАКТЕРИСТИКИ </a:t>
            </a:r>
            <a:r>
              <a:rPr lang="ru-RU" sz="2800" b="1" dirty="0" smtClean="0">
                <a:latin typeface="Bahnschrift" panose="020B0502040204020203" pitchFamily="34" charset="0"/>
              </a:rPr>
              <a:t>     ОБЪЕКТА </a:t>
            </a:r>
            <a:endParaRPr lang="ru-RU" sz="2800" b="1" dirty="0">
              <a:latin typeface="Bahnschrift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CE659DC-414B-B502-752C-A8D94152E160}"/>
              </a:ext>
            </a:extLst>
          </p:cNvPr>
          <p:cNvSpPr txBox="1"/>
          <p:nvPr/>
        </p:nvSpPr>
        <p:spPr>
          <a:xfrm>
            <a:off x="4565699" y="1436615"/>
            <a:ext cx="3262992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b="1" i="1" u="sng" dirty="0"/>
              <a:t>ПЛАНИРОВКА ЗДАНИЯ</a:t>
            </a:r>
            <a:endParaRPr lang="ru-RU" sz="2400" i="1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92E7EA-5E8C-192C-DA93-19BDDE6F0498}"/>
              </a:ext>
            </a:extLst>
          </p:cNvPr>
          <p:cNvSpPr txBox="1"/>
          <p:nvPr/>
        </p:nvSpPr>
        <p:spPr>
          <a:xfrm>
            <a:off x="7115627" y="2158074"/>
            <a:ext cx="2851588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b="1" dirty="0"/>
              <a:t>Планировка второго этажа</a:t>
            </a:r>
            <a:endParaRPr lang="ru-RU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9B00F4E-3FF9-BA09-A3A8-13EB97C76FCC}"/>
              </a:ext>
            </a:extLst>
          </p:cNvPr>
          <p:cNvSpPr txBox="1"/>
          <p:nvPr/>
        </p:nvSpPr>
        <p:spPr>
          <a:xfrm>
            <a:off x="2059574" y="2183485"/>
            <a:ext cx="3318403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b="1" dirty="0"/>
              <a:t>Планировка первого этажа</a:t>
            </a:r>
            <a:endParaRPr lang="ru-RU" sz="18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8E3A8F2-4A6C-D84D-B6CD-0B4545EBA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68" y="2769182"/>
            <a:ext cx="3532503" cy="34524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4ED209F-FB1B-20B6-E430-B155BBE14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31" y="2769182"/>
            <a:ext cx="3532503" cy="345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19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СОСТОЯНИЕ ОБЪЕКТА НА 2023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91BA6D6-6EA4-7284-E695-18911CE3867B}"/>
              </a:ext>
            </a:extLst>
          </p:cNvPr>
          <p:cNvSpPr/>
          <p:nvPr/>
        </p:nvSpPr>
        <p:spPr>
          <a:xfrm rot="5400000" flipH="1">
            <a:off x="5206807" y="-4116359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6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551EBCE-C8F4-3A83-5287-1C07C02D1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6" y="1469764"/>
            <a:ext cx="4815281" cy="2366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87C6387-9892-B657-C1D9-501BBD7BA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740" y="4064079"/>
            <a:ext cx="5090865" cy="27438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DE7D334-0A32-8B1A-AA75-6D91AACEC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121" y="4064079"/>
            <a:ext cx="5090865" cy="27438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5F8015C-1589-C85A-26CA-A649DA8F5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740" y="1380478"/>
            <a:ext cx="5090865" cy="259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82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Bahnschrift" panose="020B0502040204020203" pitchFamily="34" charset="0"/>
              </a:rPr>
              <a:t>АРХИТЕКТУРНО-КОНСТРУКТИВНОЕ СОСТОЯНИЕ ОБЪЕКТА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89BC41-82AC-1483-1613-28D0DCBA10A4}"/>
              </a:ext>
            </a:extLst>
          </p:cNvPr>
          <p:cNvSpPr txBox="1"/>
          <p:nvPr/>
        </p:nvSpPr>
        <p:spPr>
          <a:xfrm>
            <a:off x="136476" y="1506410"/>
            <a:ext cx="10822675" cy="4670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Общее состояние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объекта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требуется проведение ремонтно-реставрационных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работ,</a:t>
            </a:r>
            <a:r>
              <a:rPr kumimoji="0" lang="ru-RU" sz="17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реконструкция.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Фундамент</a:t>
            </a:r>
            <a:r>
              <a:rPr lang="ru-RU" sz="1700" b="1" dirty="0">
                <a:latin typeface="Calibri" panose="020F0502020204030204"/>
              </a:rPr>
              <a:t> – </a:t>
            </a:r>
            <a:r>
              <a:rPr lang="ru-RU" sz="1700" dirty="0">
                <a:latin typeface="Calibri" panose="020F0502020204030204"/>
              </a:rPr>
              <a:t>под стены дома бутовый ленточный.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lang="ru-RU" sz="1700" b="1" dirty="0">
                <a:latin typeface="Calibri" panose="020F0502020204030204"/>
              </a:rPr>
              <a:t>Перегородки</a:t>
            </a:r>
            <a:r>
              <a:rPr lang="ru-RU" sz="1700" dirty="0">
                <a:latin typeface="Calibri" panose="020F0502020204030204"/>
              </a:rPr>
              <a:t> – дощатые (</a:t>
            </a:r>
            <a:r>
              <a:rPr lang="ru-RU" sz="1700" b="1" dirty="0">
                <a:latin typeface="Calibri" panose="020F0502020204030204"/>
              </a:rPr>
              <a:t>просматриваются</a:t>
            </a:r>
            <a:r>
              <a:rPr lang="en-US" sz="1700" b="1" dirty="0">
                <a:latin typeface="Calibri" panose="020F0502020204030204"/>
              </a:rPr>
              <a:t>:</a:t>
            </a:r>
            <a:r>
              <a:rPr lang="ru-RU" sz="1700" dirty="0">
                <a:latin typeface="Calibri" panose="020F0502020204030204"/>
              </a:rPr>
              <a:t> многочисленные трещины в местах сопряжения перегородок со стенами и перекрытиями, разрушение штукатурного слоя, отслоение обоев и обшивки, деформация деревянных проемов, повреждение гнилью).</a:t>
            </a:r>
          </a:p>
          <a:p>
            <a:pPr marL="285750" marR="0" lvl="0" indent="-285750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Стены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</a:t>
            </a:r>
            <a:r>
              <a:rPr lang="ru-RU" sz="1700" b="1" dirty="0" err="1">
                <a:latin typeface="Calibri" panose="020F0502020204030204"/>
              </a:rPr>
              <a:t>ервый</a:t>
            </a:r>
            <a:r>
              <a:rPr lang="ru-RU" sz="1700" b="1" dirty="0">
                <a:latin typeface="Calibri" panose="020F0502020204030204"/>
              </a:rPr>
              <a:t> этаж – </a:t>
            </a:r>
            <a:r>
              <a:rPr lang="ru-RU" sz="1700" dirty="0">
                <a:latin typeface="Calibri" panose="020F0502020204030204"/>
              </a:rPr>
              <a:t>стены выполнены из красного кирпича на известковом растворе, толщиной не менее 700 мм, снаружи частично оштукатурены. Внутри выполнена штукатурка по дранке. 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этаж – </a:t>
            </a:r>
            <a:r>
              <a:rPr kumimoji="0" 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натужные </a:t>
            </a:r>
            <a:br>
              <a:rPr kumimoji="0" 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внутренние стены сруба выполнены из бревен диаметром 180-220 мм.</a:t>
            </a:r>
          </a:p>
          <a:p>
            <a:pPr marR="0" lvl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700" b="1" dirty="0">
                <a:latin typeface="Calibri" panose="020F0502020204030204"/>
              </a:rPr>
              <a:t>1. </a:t>
            </a:r>
            <a:r>
              <a:rPr lang="ru-RU" sz="1700" dirty="0">
                <a:latin typeface="Calibri" panose="020F0502020204030204"/>
              </a:rPr>
              <a:t>П</a:t>
            </a:r>
            <a:r>
              <a:rPr kumimoji="0" lang="ru-RU" sz="170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росматривается</a:t>
            </a:r>
            <a:r>
              <a:rPr kumimoji="0" 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разложение красного кирпича и раствора, раствор местами отсутствует, сильное увлажнение нижних рядов кладки и покрытие плесенью. </a:t>
            </a:r>
          </a:p>
          <a:p>
            <a:pPr marR="0" lvl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Наблюдается разрушение кладки по углам дома.</a:t>
            </a:r>
          </a:p>
          <a:p>
            <a:pPr marR="0" lvl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700" b="1" dirty="0">
                <a:latin typeface="Calibri" panose="020F0502020204030204"/>
              </a:rPr>
              <a:t>3. </a:t>
            </a:r>
            <a:r>
              <a:rPr lang="ru-RU" sz="1700" dirty="0">
                <a:latin typeface="Calibri" panose="020F0502020204030204"/>
              </a:rPr>
              <a:t>Отсутствует отмостка, произрастание растительности в уровне отмостки, разрушение штукатурного слоя цоколя.</a:t>
            </a:r>
          </a:p>
        </p:txBody>
      </p:sp>
    </p:spTree>
    <p:extLst>
      <p:ext uri="{BB962C8B-B14F-4D97-AF65-F5344CB8AC3E}">
        <p14:creationId xmlns:p14="http://schemas.microsoft.com/office/powerpoint/2010/main" val="3851415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9"/>
            <a:ext cx="10515600" cy="66629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Bahnschrift" panose="020B0502040204020203" pitchFamily="34" charset="0"/>
              </a:rPr>
              <a:t>АРХИТЕКТУРНО-КОНСТРУКТИВНОЕ СОСТОЯНИЕ ОБЪЕКТА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91BA6D6-6EA4-7284-E695-18911CE3867B}"/>
              </a:ext>
            </a:extLst>
          </p:cNvPr>
          <p:cNvSpPr/>
          <p:nvPr/>
        </p:nvSpPr>
        <p:spPr>
          <a:xfrm rot="5400000" flipH="1">
            <a:off x="5206807" y="-4107946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89BC41-82AC-1483-1613-28D0DCBA10A4}"/>
              </a:ext>
            </a:extLst>
          </p:cNvPr>
          <p:cNvSpPr txBox="1"/>
          <p:nvPr/>
        </p:nvSpPr>
        <p:spPr>
          <a:xfrm>
            <a:off x="136476" y="1506410"/>
            <a:ext cx="10822675" cy="5257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Просматривается значительное отклонение от вертикали и выпучивание бревенчатых стен по торцевому фасаду.</a:t>
            </a:r>
          </a:p>
          <a:p>
            <a:pPr marR="0" lvl="0" algn="just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kumimoji="0" 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Вертикальные и косые сквозные трещины в наружных стенах первого этажа под оконными проемами </a:t>
            </a:r>
            <a:br>
              <a:rPr kumimoji="0" 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главному и дворовому фасаду над перемычками.</a:t>
            </a:r>
            <a:endParaRPr lang="ru-RU" sz="1700" b="1" dirty="0">
              <a:latin typeface="Calibri" panose="020F0502020204030204"/>
            </a:endParaRPr>
          </a:p>
          <a:p>
            <a:pPr marR="0" lvl="0" algn="just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700" b="1" dirty="0">
                <a:latin typeface="Calibri" panose="020F0502020204030204"/>
              </a:rPr>
              <a:t>6. </a:t>
            </a:r>
            <a:r>
              <a:rPr lang="ru-RU" sz="1700" dirty="0">
                <a:latin typeface="Calibri" panose="020F0502020204030204"/>
              </a:rPr>
              <a:t>Нижние венцы деревянной части стен сруба и бревна сруба повреждены гнилью, просматриваются трещины, зазоры между бревнами в местах примыкания кирпичной кладки к срубу, отрыв дощатой части холодной пристройки (крыльца).</a:t>
            </a:r>
          </a:p>
          <a:p>
            <a:pPr marR="0" lvl="0" algn="just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700" b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</a:t>
            </a:r>
            <a:r>
              <a:rPr kumimoji="0" lang="ru-RU" sz="170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Нарушена вертикальность углов сруба.</a:t>
            </a:r>
          </a:p>
          <a:p>
            <a:pPr marR="0" lvl="0" algn="just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700" b="1" dirty="0">
                <a:latin typeface="Calibri" panose="020F0502020204030204"/>
              </a:rPr>
              <a:t>8. </a:t>
            </a:r>
            <a:r>
              <a:rPr lang="ru-RU" sz="1700" dirty="0">
                <a:latin typeface="Calibri" panose="020F0502020204030204"/>
              </a:rPr>
              <a:t>Кирпичная кладка пристройки выветрена, расслаивается, дощатая обшивка стен холодной пристройки пришла в негодность, увлажнена, покороблена, частично отсутствует.</a:t>
            </a:r>
          </a:p>
          <a:p>
            <a:pPr marR="0" lvl="0" algn="just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700" b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 </a:t>
            </a:r>
            <a:r>
              <a:rPr kumimoji="0" lang="ru-RU" sz="170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внутренним стенам выявлены сквозные трещины в местах сопряжения кирпичных и бревенчатых стен.</a:t>
            </a:r>
          </a:p>
          <a:p>
            <a:pPr marR="0" lvl="0" algn="just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700" b="1" dirty="0">
                <a:latin typeface="Calibri" panose="020F0502020204030204"/>
              </a:rPr>
              <a:t>10. </a:t>
            </a:r>
            <a:r>
              <a:rPr lang="ru-RU" sz="1700" dirty="0">
                <a:latin typeface="Calibri" panose="020F0502020204030204"/>
              </a:rPr>
              <a:t>По помещениям дома выявлены увлажнение стен, покрытие стен плесенью и повреждение грибком, разрушение штукатурного слоя, трещины в углах, внутренняя обшивка пришла в негодность.</a:t>
            </a:r>
          </a:p>
          <a:p>
            <a:pPr marR="0" lvl="0" algn="just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700" b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 </a:t>
            </a:r>
            <a:r>
              <a:rPr kumimoji="0" lang="ru-RU" sz="170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помещениях на первом этаже и на помещениях на втором этаже стены и потолок покрыты трещинами, просматривается прогиб по перекрытию, ощущается зыбкость пола.</a:t>
            </a:r>
          </a:p>
        </p:txBody>
      </p:sp>
    </p:spTree>
    <p:extLst>
      <p:ext uri="{BB962C8B-B14F-4D97-AF65-F5344CB8AC3E}">
        <p14:creationId xmlns:p14="http://schemas.microsoft.com/office/powerpoint/2010/main" val="220569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Bahnschrift" panose="020B0502040204020203" pitchFamily="34" charset="0"/>
              </a:rPr>
              <a:t>АРХИТЕКТУРНО-КОНСТРУКТИВНОЕ СОСТОЯНИЕ ОБЪЕКТА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22F9E871-DC57-AD4D-2E4E-8567B62F0C92}"/>
              </a:ext>
            </a:extLst>
          </p:cNvPr>
          <p:cNvSpPr/>
          <p:nvPr/>
        </p:nvSpPr>
        <p:spPr>
          <a:xfrm>
            <a:off x="11367084" y="6189785"/>
            <a:ext cx="562320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89BC41-82AC-1483-1613-28D0DCBA10A4}"/>
              </a:ext>
            </a:extLst>
          </p:cNvPr>
          <p:cNvSpPr txBox="1"/>
          <p:nvPr/>
        </p:nvSpPr>
        <p:spPr>
          <a:xfrm>
            <a:off x="395605" y="1498223"/>
            <a:ext cx="10063728" cy="5199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Лестница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техническое состояние оценивается как аварийное. Лестничные марши деревянные.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ступеням лестницы просматриваются стертости, верхняя площадка лестницы просела, имеет зыбкость при ходьбе. 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700" b="1" dirty="0">
                <a:latin typeface="Calibri" panose="020F0502020204030204"/>
              </a:rPr>
              <a:t>Перекрытия</a:t>
            </a:r>
            <a:r>
              <a:rPr lang="ru-RU" sz="1700" dirty="0">
                <a:latin typeface="Calibri" panose="020F0502020204030204"/>
              </a:rPr>
              <a:t> – деревянные по бревенчатым балкам. Поверх досок чердачного перекрытия устроена теплоизоляция из насыпного шлака и мусора. Балки чердачного перекрытия опираются на продольные наружные стены (</a:t>
            </a:r>
            <a:r>
              <a:rPr lang="ru-RU" sz="1700" b="1" i="1" u="sng" dirty="0">
                <a:latin typeface="Calibri" panose="020F0502020204030204"/>
              </a:rPr>
              <a:t>наблюдается</a:t>
            </a:r>
            <a:r>
              <a:rPr lang="en-US" sz="1700" dirty="0">
                <a:latin typeface="Calibri" panose="020F0502020204030204"/>
              </a:rPr>
              <a:t>:</a:t>
            </a:r>
            <a:r>
              <a:rPr lang="ru-RU" sz="1700" dirty="0">
                <a:latin typeface="Calibri" panose="020F0502020204030204"/>
              </a:rPr>
              <a:t> прогибы в перекрытиях помещений, зыбкость межэтажного </a:t>
            </a:r>
            <a:br>
              <a:rPr lang="ru-RU" sz="1700" dirty="0">
                <a:latin typeface="Calibri" panose="020F0502020204030204"/>
              </a:rPr>
            </a:br>
            <a:r>
              <a:rPr lang="ru-RU" sz="1700" dirty="0">
                <a:latin typeface="Calibri" panose="020F0502020204030204"/>
              </a:rPr>
              <a:t>и чердачного перекрытий, следы протечек по полам помещений, трещины в отделке по потолкам, местами разрушение штукатурного слоя по дранке и отслоение обоев. Деформация и выпучивание пола с просадкой по помещениям. Утрата эксплуатационных свойств утеплителя на чердачных перекрытиях)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700" b="1" dirty="0">
                <a:latin typeface="Calibri" panose="020F0502020204030204"/>
              </a:rPr>
              <a:t>Крыша</a:t>
            </a:r>
            <a:r>
              <a:rPr lang="ru-RU" sz="1700" dirty="0">
                <a:latin typeface="Calibri" panose="020F0502020204030204"/>
              </a:rPr>
              <a:t> – деревянная, стропильная, вальмовая с шиферной кровлей из волнистых асбестоцементных листов (</a:t>
            </a:r>
            <a:r>
              <a:rPr lang="ru-RU" sz="1700" b="1" i="1" u="sng" dirty="0">
                <a:latin typeface="Calibri" panose="020F0502020204030204"/>
              </a:rPr>
              <a:t>наблюдается</a:t>
            </a:r>
            <a:r>
              <a:rPr lang="en-US" sz="1700" b="1" i="1" u="sng" dirty="0">
                <a:latin typeface="Calibri" panose="020F0502020204030204"/>
              </a:rPr>
              <a:t>:</a:t>
            </a:r>
            <a:r>
              <a:rPr lang="ru-RU" sz="1700" dirty="0">
                <a:latin typeface="Calibri" panose="020F0502020204030204"/>
              </a:rPr>
              <a:t> увлажнение и деформирование подшивных досок карнизов кровли. Просматриваются сколы и щели в шиферных листах, что способствует проникновению атмосферных осадков в помещения. Несущие деревянные элементы крыши имеют следы увлажнения </a:t>
            </a:r>
            <a:br>
              <a:rPr lang="ru-RU" sz="1700" dirty="0">
                <a:latin typeface="Calibri" panose="020F0502020204030204"/>
              </a:rPr>
            </a:br>
            <a:r>
              <a:rPr lang="ru-RU" sz="1700" dirty="0">
                <a:latin typeface="Calibri" panose="020F0502020204030204"/>
              </a:rPr>
              <a:t>и повреждения гнилью.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Электропроводка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наблюдаются признаки замыкания.</a:t>
            </a:r>
          </a:p>
        </p:txBody>
      </p:sp>
    </p:spTree>
    <p:extLst>
      <p:ext uri="{BB962C8B-B14F-4D97-AF65-F5344CB8AC3E}">
        <p14:creationId xmlns:p14="http://schemas.microsoft.com/office/powerpoint/2010/main" val="19021198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550</Words>
  <Application>Microsoft Office PowerPoint</Application>
  <PresentationFormat>Произвольный</PresentationFormat>
  <Paragraphs>108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CorelDRAW</vt:lpstr>
      <vt:lpstr>Презентация PowerPoint</vt:lpstr>
      <vt:lpstr>ПРЕДПОСЫЛКИ РЕАЛИЗАЦИИ ПРОЕКТА</vt:lpstr>
      <vt:lpstr>Презентация PowerPoint</vt:lpstr>
      <vt:lpstr>ХАРАКТЕРИСТИКИ ОБЪЕКТА</vt:lpstr>
      <vt:lpstr>ХАРАКТЕРИСТИКИ      ОБЪЕКТА </vt:lpstr>
      <vt:lpstr>СОСТОЯНИЕ ОБЪЕКТА НА 2023 ГОД</vt:lpstr>
      <vt:lpstr>АРХИТЕКТУРНО-КОНСТРУКТИВНОЕ СОСТОЯНИЕ ОБЪЕКТА</vt:lpstr>
      <vt:lpstr>АРХИТЕКТУРНО-КОНСТРУКТИВНОЕ СОСТОЯНИЕ ОБЪЕКТА</vt:lpstr>
      <vt:lpstr>АРХИТЕКТУРНО-КОНСТРУКТИВНОЕ СОСТОЯНИЕ ОБЪЕКТА</vt:lpstr>
      <vt:lpstr>ТУРИСТИЧЕСКАЯ ПРИВЛЕКАТЕЛЬНОСТЬ</vt:lpstr>
      <vt:lpstr>ТУРИСТИЧЕСКАЯ ПРИВЛЕКАТЕЛЬНОСТЬ</vt:lpstr>
      <vt:lpstr>КОНТАКТЫ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СОХРАНЕНИЯ ОБЪЕКТА КУЛЬТУРНОГО НАСЛЕДИЯ «ГОРОДСКАЯ УСАДЬБА ЦИПУЛИНА» КОН. XIX В., НАЧ. XX В.</dc:title>
  <dc:creator>Анна Зимонина</dc:creator>
  <cp:lastModifiedBy>1</cp:lastModifiedBy>
  <cp:revision>21</cp:revision>
  <cp:lastPrinted>2022-08-02T07:51:36Z</cp:lastPrinted>
  <dcterms:created xsi:type="dcterms:W3CDTF">2022-07-19T14:24:08Z</dcterms:created>
  <dcterms:modified xsi:type="dcterms:W3CDTF">2023-03-16T04:42:54Z</dcterms:modified>
</cp:coreProperties>
</file>